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1" r:id="rId2"/>
    <p:sldMasterId id="2147483701" r:id="rId3"/>
  </p:sldMasterIdLst>
  <p:notesMasterIdLst>
    <p:notesMasterId r:id="rId26"/>
  </p:notesMasterIdLst>
  <p:handoutMasterIdLst>
    <p:handoutMasterId r:id="rId27"/>
  </p:handoutMasterIdLst>
  <p:sldIdLst>
    <p:sldId id="971" r:id="rId4"/>
    <p:sldId id="1011" r:id="rId5"/>
    <p:sldId id="1118" r:id="rId6"/>
    <p:sldId id="1123" r:id="rId7"/>
    <p:sldId id="1119" r:id="rId8"/>
    <p:sldId id="1120" r:id="rId9"/>
    <p:sldId id="1121" r:id="rId10"/>
    <p:sldId id="1021" r:id="rId11"/>
    <p:sldId id="998" r:id="rId12"/>
    <p:sldId id="969" r:id="rId13"/>
    <p:sldId id="1020" r:id="rId14"/>
    <p:sldId id="990" r:id="rId15"/>
    <p:sldId id="1008" r:id="rId16"/>
    <p:sldId id="1009" r:id="rId17"/>
    <p:sldId id="679" r:id="rId18"/>
    <p:sldId id="949" r:id="rId19"/>
    <p:sldId id="1014" r:id="rId20"/>
    <p:sldId id="1015" r:id="rId21"/>
    <p:sldId id="1016" r:id="rId22"/>
    <p:sldId id="1017" r:id="rId23"/>
    <p:sldId id="686" r:id="rId24"/>
    <p:sldId id="952" r:id="rId25"/>
  </p:sldIdLst>
  <p:sldSz cx="10693400" cy="7561263"/>
  <p:notesSz cx="9926638" cy="6797675"/>
  <p:defaultTextStyle>
    <a:defPPr>
      <a:defRPr lang="en-US"/>
    </a:defPPr>
    <a:lvl1pPr marL="0" algn="l" defTabSz="1042637" rtl="0" eaLnBrk="1" latinLnBrk="0" hangingPunct="1">
      <a:defRPr sz="2100" kern="1200">
        <a:solidFill>
          <a:schemeClr val="tx1"/>
        </a:solidFill>
        <a:latin typeface="+mn-lt"/>
        <a:ea typeface="+mn-ea"/>
        <a:cs typeface="+mn-cs"/>
      </a:defRPr>
    </a:lvl1pPr>
    <a:lvl2pPr marL="521320" algn="l" defTabSz="1042637" rtl="0" eaLnBrk="1" latinLnBrk="0" hangingPunct="1">
      <a:defRPr sz="2100" kern="1200">
        <a:solidFill>
          <a:schemeClr val="tx1"/>
        </a:solidFill>
        <a:latin typeface="+mn-lt"/>
        <a:ea typeface="+mn-ea"/>
        <a:cs typeface="+mn-cs"/>
      </a:defRPr>
    </a:lvl2pPr>
    <a:lvl3pPr marL="1042637" algn="l" defTabSz="1042637" rtl="0" eaLnBrk="1" latinLnBrk="0" hangingPunct="1">
      <a:defRPr sz="2100" kern="1200">
        <a:solidFill>
          <a:schemeClr val="tx1"/>
        </a:solidFill>
        <a:latin typeface="+mn-lt"/>
        <a:ea typeface="+mn-ea"/>
        <a:cs typeface="+mn-cs"/>
      </a:defRPr>
    </a:lvl3pPr>
    <a:lvl4pPr marL="1563959" algn="l" defTabSz="1042637" rtl="0" eaLnBrk="1" latinLnBrk="0" hangingPunct="1">
      <a:defRPr sz="2100" kern="1200">
        <a:solidFill>
          <a:schemeClr val="tx1"/>
        </a:solidFill>
        <a:latin typeface="+mn-lt"/>
        <a:ea typeface="+mn-ea"/>
        <a:cs typeface="+mn-cs"/>
      </a:defRPr>
    </a:lvl4pPr>
    <a:lvl5pPr marL="2085272" algn="l" defTabSz="1042637" rtl="0" eaLnBrk="1" latinLnBrk="0" hangingPunct="1">
      <a:defRPr sz="2100" kern="1200">
        <a:solidFill>
          <a:schemeClr val="tx1"/>
        </a:solidFill>
        <a:latin typeface="+mn-lt"/>
        <a:ea typeface="+mn-ea"/>
        <a:cs typeface="+mn-cs"/>
      </a:defRPr>
    </a:lvl5pPr>
    <a:lvl6pPr marL="2606591" algn="l" defTabSz="1042637" rtl="0" eaLnBrk="1" latinLnBrk="0" hangingPunct="1">
      <a:defRPr sz="2100" kern="1200">
        <a:solidFill>
          <a:schemeClr val="tx1"/>
        </a:solidFill>
        <a:latin typeface="+mn-lt"/>
        <a:ea typeface="+mn-ea"/>
        <a:cs typeface="+mn-cs"/>
      </a:defRPr>
    </a:lvl6pPr>
    <a:lvl7pPr marL="3127909" algn="l" defTabSz="1042637" rtl="0" eaLnBrk="1" latinLnBrk="0" hangingPunct="1">
      <a:defRPr sz="2100" kern="1200">
        <a:solidFill>
          <a:schemeClr val="tx1"/>
        </a:solidFill>
        <a:latin typeface="+mn-lt"/>
        <a:ea typeface="+mn-ea"/>
        <a:cs typeface="+mn-cs"/>
      </a:defRPr>
    </a:lvl7pPr>
    <a:lvl8pPr marL="3649227" algn="l" defTabSz="1042637" rtl="0" eaLnBrk="1" latinLnBrk="0" hangingPunct="1">
      <a:defRPr sz="2100" kern="1200">
        <a:solidFill>
          <a:schemeClr val="tx1"/>
        </a:solidFill>
        <a:latin typeface="+mn-lt"/>
        <a:ea typeface="+mn-ea"/>
        <a:cs typeface="+mn-cs"/>
      </a:defRPr>
    </a:lvl8pPr>
    <a:lvl9pPr marL="4170545" algn="l" defTabSz="10426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p15:clr>
            <a:srgbClr val="A4A3A4"/>
          </p15:clr>
        </p15:guide>
        <p15:guide id="2" pos="920">
          <p15:clr>
            <a:srgbClr val="A4A3A4"/>
          </p15:clr>
        </p15:guide>
      </p15:sldGuideLst>
    </p:ext>
    <p:ext uri="{2D200454-40CA-4A62-9FC3-DE9A4176ACB9}">
      <p15:notesGuideLst xmlns:p15="http://schemas.microsoft.com/office/powerpoint/2012/main">
        <p15:guide id="1" orient="horz" pos="2142">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9900"/>
    <a:srgbClr val="EA8B00"/>
    <a:srgbClr val="FE8500"/>
    <a:srgbClr val="903A73"/>
    <a:srgbClr val="FF6E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05" autoAdjust="0"/>
    <p:restoredTop sz="98537" autoAdjust="0"/>
  </p:normalViewPr>
  <p:slideViewPr>
    <p:cSldViewPr>
      <p:cViewPr varScale="1">
        <p:scale>
          <a:sx n="85" d="100"/>
          <a:sy n="85" d="100"/>
        </p:scale>
        <p:origin x="822" y="84"/>
      </p:cViewPr>
      <p:guideLst>
        <p:guide orient="horz" pos="731"/>
        <p:guide pos="920"/>
      </p:guideLst>
    </p:cSldViewPr>
  </p:slideViewPr>
  <p:notesTextViewPr>
    <p:cViewPr>
      <p:scale>
        <a:sx n="66" d="100"/>
        <a:sy n="66" d="100"/>
      </p:scale>
      <p:origin x="0" y="0"/>
    </p:cViewPr>
  </p:notesTextViewPr>
  <p:sorterViewPr>
    <p:cViewPr>
      <p:scale>
        <a:sx n="120" d="100"/>
        <a:sy n="120" d="100"/>
      </p:scale>
      <p:origin x="0" y="3456"/>
    </p:cViewPr>
  </p:sorterViewPr>
  <p:notesViewPr>
    <p:cSldViewPr>
      <p:cViewPr varScale="1">
        <p:scale>
          <a:sx n="53" d="100"/>
          <a:sy n="53" d="100"/>
        </p:scale>
        <p:origin x="-738" y="-96"/>
      </p:cViewPr>
      <p:guideLst>
        <p:guide orient="horz" pos="2142"/>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622802" y="1"/>
            <a:ext cx="4301543" cy="339884"/>
          </a:xfrm>
          <a:prstGeom prst="rect">
            <a:avLst/>
          </a:prstGeom>
        </p:spPr>
        <p:txBody>
          <a:bodyPr vert="horz" lIns="92684" tIns="46341" rIns="92684" bIns="46341" rtlCol="0"/>
          <a:lstStyle>
            <a:lvl1pPr algn="r">
              <a:defRPr sz="1300"/>
            </a:lvl1pPr>
          </a:lstStyle>
          <a:p>
            <a:fld id="{48F0E850-CA2B-47C0-BA28-F05D19218651}" type="datetimeFigureOut">
              <a:rPr lang="en-US" smtClean="0"/>
              <a:pPr/>
              <a:t>2/13/2015</a:t>
            </a:fld>
            <a:endParaRPr lang="en-ZA" dirty="0"/>
          </a:p>
        </p:txBody>
      </p:sp>
      <p:sp>
        <p:nvSpPr>
          <p:cNvPr id="5" name="Slide Number Placeholder 4"/>
          <p:cNvSpPr>
            <a:spLocks noGrp="1"/>
          </p:cNvSpPr>
          <p:nvPr>
            <p:ph type="sldNum" sz="quarter" idx="3"/>
          </p:nvPr>
        </p:nvSpPr>
        <p:spPr>
          <a:xfrm>
            <a:off x="5622802" y="6456613"/>
            <a:ext cx="4301543" cy="339884"/>
          </a:xfrm>
          <a:prstGeom prst="rect">
            <a:avLst/>
          </a:prstGeom>
        </p:spPr>
        <p:txBody>
          <a:bodyPr vert="horz" lIns="92684" tIns="46341" rIns="92684" bIns="46341" rtlCol="0" anchor="b"/>
          <a:lstStyle>
            <a:lvl1pPr algn="r">
              <a:defRPr sz="1300"/>
            </a:lvl1pPr>
          </a:lstStyle>
          <a:p>
            <a:fld id="{E974C2D3-5AD2-4C68-A7D4-B240C8E17F52}" type="slidenum">
              <a:rPr lang="en-ZA" smtClean="0"/>
              <a:pPr/>
              <a:t>‹#›</a:t>
            </a:fld>
            <a:endParaRPr lang="en-ZA" dirty="0"/>
          </a:p>
        </p:txBody>
      </p:sp>
      <p:sp>
        <p:nvSpPr>
          <p:cNvPr id="6" name="Footer Placeholder 5"/>
          <p:cNvSpPr>
            <a:spLocks noGrp="1"/>
          </p:cNvSpPr>
          <p:nvPr>
            <p:ph type="ftr" sz="quarter" idx="2"/>
          </p:nvPr>
        </p:nvSpPr>
        <p:spPr>
          <a:xfrm>
            <a:off x="3" y="6456219"/>
            <a:ext cx="4301543" cy="339884"/>
          </a:xfrm>
          <a:prstGeom prst="rect">
            <a:avLst/>
          </a:prstGeom>
        </p:spPr>
        <p:txBody>
          <a:bodyPr vert="horz" lIns="92684" tIns="46341" rIns="92684" bIns="46341" rtlCol="0" anchor="b"/>
          <a:lstStyle>
            <a:lvl1pPr algn="l">
              <a:defRPr sz="1300"/>
            </a:lvl1pPr>
          </a:lstStyle>
          <a:p>
            <a:endParaRPr lang="en-ZA" dirty="0"/>
          </a:p>
        </p:txBody>
      </p:sp>
      <p:sp>
        <p:nvSpPr>
          <p:cNvPr id="7" name="Header Placeholder 6"/>
          <p:cNvSpPr>
            <a:spLocks noGrp="1"/>
          </p:cNvSpPr>
          <p:nvPr>
            <p:ph type="hdr" sz="quarter"/>
          </p:nvPr>
        </p:nvSpPr>
        <p:spPr>
          <a:xfrm>
            <a:off x="3" y="1"/>
            <a:ext cx="4301543" cy="339884"/>
          </a:xfrm>
          <a:prstGeom prst="rect">
            <a:avLst/>
          </a:prstGeom>
        </p:spPr>
        <p:txBody>
          <a:bodyPr vert="horz" lIns="92684" tIns="46341" rIns="92684" bIns="46341" rtlCol="0"/>
          <a:lstStyle>
            <a:lvl1pPr algn="l">
              <a:defRPr sz="1300"/>
            </a:lvl1pPr>
          </a:lstStyle>
          <a:p>
            <a:endParaRPr lang="en-ZA" dirty="0"/>
          </a:p>
        </p:txBody>
      </p:sp>
    </p:spTree>
    <p:extLst>
      <p:ext uri="{BB962C8B-B14F-4D97-AF65-F5344CB8AC3E}">
        <p14:creationId xmlns:p14="http://schemas.microsoft.com/office/powerpoint/2010/main" val="2097802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301543" cy="339884"/>
          </a:xfrm>
          <a:prstGeom prst="rect">
            <a:avLst/>
          </a:prstGeom>
        </p:spPr>
        <p:txBody>
          <a:bodyPr vert="horz" lIns="92684" tIns="46341" rIns="92684" bIns="46341" rtlCol="0"/>
          <a:lstStyle>
            <a:lvl1pPr algn="l">
              <a:defRPr sz="1300"/>
            </a:lvl1pPr>
          </a:lstStyle>
          <a:p>
            <a:endParaRPr lang="en-ZA" dirty="0"/>
          </a:p>
        </p:txBody>
      </p:sp>
      <p:sp>
        <p:nvSpPr>
          <p:cNvPr id="3" name="Date Placeholder 2"/>
          <p:cNvSpPr>
            <a:spLocks noGrp="1"/>
          </p:cNvSpPr>
          <p:nvPr>
            <p:ph type="dt" idx="1"/>
          </p:nvPr>
        </p:nvSpPr>
        <p:spPr>
          <a:xfrm>
            <a:off x="5622802" y="1"/>
            <a:ext cx="4301543" cy="339884"/>
          </a:xfrm>
          <a:prstGeom prst="rect">
            <a:avLst/>
          </a:prstGeom>
        </p:spPr>
        <p:txBody>
          <a:bodyPr vert="horz" lIns="92684" tIns="46341" rIns="92684" bIns="46341" rtlCol="0"/>
          <a:lstStyle>
            <a:lvl1pPr algn="r">
              <a:defRPr sz="1300"/>
            </a:lvl1pPr>
          </a:lstStyle>
          <a:p>
            <a:fld id="{358E4556-1C11-4338-8AB4-D9E71385668D}" type="datetimeFigureOut">
              <a:rPr lang="en-US" smtClean="0"/>
              <a:pPr/>
              <a:t>2/13/2015</a:t>
            </a:fld>
            <a:endParaRPr lang="en-ZA" dirty="0"/>
          </a:p>
        </p:txBody>
      </p:sp>
      <p:sp>
        <p:nvSpPr>
          <p:cNvPr id="4" name="Slide Image Placeholder 3"/>
          <p:cNvSpPr>
            <a:spLocks noGrp="1" noRot="1" noChangeAspect="1"/>
          </p:cNvSpPr>
          <p:nvPr>
            <p:ph type="sldImg" idx="2"/>
          </p:nvPr>
        </p:nvSpPr>
        <p:spPr>
          <a:xfrm>
            <a:off x="3162300" y="511175"/>
            <a:ext cx="3602038" cy="2547938"/>
          </a:xfrm>
          <a:prstGeom prst="rect">
            <a:avLst/>
          </a:prstGeom>
          <a:noFill/>
          <a:ln w="12700">
            <a:solidFill>
              <a:prstClr val="black"/>
            </a:solidFill>
          </a:ln>
        </p:spPr>
        <p:txBody>
          <a:bodyPr vert="horz" lIns="92684" tIns="46341" rIns="92684" bIns="46341" rtlCol="0" anchor="ctr"/>
          <a:lstStyle/>
          <a:p>
            <a:endParaRPr lang="en-ZA" dirty="0"/>
          </a:p>
        </p:txBody>
      </p:sp>
      <p:sp>
        <p:nvSpPr>
          <p:cNvPr id="5" name="Notes Placeholder 4"/>
          <p:cNvSpPr>
            <a:spLocks noGrp="1"/>
          </p:cNvSpPr>
          <p:nvPr>
            <p:ph type="body" sz="quarter" idx="3"/>
          </p:nvPr>
        </p:nvSpPr>
        <p:spPr>
          <a:xfrm>
            <a:off x="992665" y="3228897"/>
            <a:ext cx="7941310" cy="3058954"/>
          </a:xfrm>
          <a:prstGeom prst="rect">
            <a:avLst/>
          </a:prstGeom>
        </p:spPr>
        <p:txBody>
          <a:bodyPr vert="horz" lIns="92684" tIns="46341" rIns="92684" bIns="463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3" y="6456613"/>
            <a:ext cx="4301543" cy="339884"/>
          </a:xfrm>
          <a:prstGeom prst="rect">
            <a:avLst/>
          </a:prstGeom>
        </p:spPr>
        <p:txBody>
          <a:bodyPr vert="horz" lIns="92684" tIns="46341" rIns="92684" bIns="46341" rtlCol="0" anchor="b"/>
          <a:lstStyle>
            <a:lvl1pPr algn="l">
              <a:defRPr sz="1300"/>
            </a:lvl1pPr>
          </a:lstStyle>
          <a:p>
            <a:endParaRPr lang="en-ZA" dirty="0"/>
          </a:p>
        </p:txBody>
      </p:sp>
      <p:sp>
        <p:nvSpPr>
          <p:cNvPr id="7" name="Slide Number Placeholder 6"/>
          <p:cNvSpPr>
            <a:spLocks noGrp="1"/>
          </p:cNvSpPr>
          <p:nvPr>
            <p:ph type="sldNum" sz="quarter" idx="5"/>
          </p:nvPr>
        </p:nvSpPr>
        <p:spPr>
          <a:xfrm>
            <a:off x="5622802" y="6456613"/>
            <a:ext cx="4301543" cy="339884"/>
          </a:xfrm>
          <a:prstGeom prst="rect">
            <a:avLst/>
          </a:prstGeom>
        </p:spPr>
        <p:txBody>
          <a:bodyPr vert="horz" lIns="92684" tIns="46341" rIns="92684" bIns="46341" rtlCol="0" anchor="b"/>
          <a:lstStyle>
            <a:lvl1pPr algn="r">
              <a:defRPr sz="1300"/>
            </a:lvl1pPr>
          </a:lstStyle>
          <a:p>
            <a:fld id="{7C7A1ECD-BD43-4150-BC5B-0F068B9806AF}" type="slidenum">
              <a:rPr lang="en-ZA" smtClean="0"/>
              <a:pPr/>
              <a:t>‹#›</a:t>
            </a:fld>
            <a:endParaRPr lang="en-ZA" dirty="0"/>
          </a:p>
        </p:txBody>
      </p:sp>
    </p:spTree>
    <p:extLst>
      <p:ext uri="{BB962C8B-B14F-4D97-AF65-F5344CB8AC3E}">
        <p14:creationId xmlns:p14="http://schemas.microsoft.com/office/powerpoint/2010/main" val="1118792222"/>
      </p:ext>
    </p:extLst>
  </p:cSld>
  <p:clrMap bg1="lt1" tx1="dk1" bg2="lt2" tx2="dk2" accent1="accent1" accent2="accent2" accent3="accent3" accent4="accent4" accent5="accent5" accent6="accent6" hlink="hlink" folHlink="folHlink"/>
  <p:notesStyle>
    <a:lvl1pPr marL="0" algn="l" defTabSz="1042637" rtl="0" eaLnBrk="1" latinLnBrk="0" hangingPunct="1">
      <a:defRPr sz="1400" kern="1200">
        <a:solidFill>
          <a:schemeClr val="tx1"/>
        </a:solidFill>
        <a:latin typeface="+mn-lt"/>
        <a:ea typeface="+mn-ea"/>
        <a:cs typeface="+mn-cs"/>
      </a:defRPr>
    </a:lvl1pPr>
    <a:lvl2pPr marL="521320" algn="l" defTabSz="1042637" rtl="0" eaLnBrk="1" latinLnBrk="0" hangingPunct="1">
      <a:defRPr sz="1400" kern="1200">
        <a:solidFill>
          <a:schemeClr val="tx1"/>
        </a:solidFill>
        <a:latin typeface="+mn-lt"/>
        <a:ea typeface="+mn-ea"/>
        <a:cs typeface="+mn-cs"/>
      </a:defRPr>
    </a:lvl2pPr>
    <a:lvl3pPr marL="1042637" algn="l" defTabSz="1042637" rtl="0" eaLnBrk="1" latinLnBrk="0" hangingPunct="1">
      <a:defRPr sz="1400" kern="1200">
        <a:solidFill>
          <a:schemeClr val="tx1"/>
        </a:solidFill>
        <a:latin typeface="+mn-lt"/>
        <a:ea typeface="+mn-ea"/>
        <a:cs typeface="+mn-cs"/>
      </a:defRPr>
    </a:lvl3pPr>
    <a:lvl4pPr marL="1563959" algn="l" defTabSz="1042637" rtl="0" eaLnBrk="1" latinLnBrk="0" hangingPunct="1">
      <a:defRPr sz="1400" kern="1200">
        <a:solidFill>
          <a:schemeClr val="tx1"/>
        </a:solidFill>
        <a:latin typeface="+mn-lt"/>
        <a:ea typeface="+mn-ea"/>
        <a:cs typeface="+mn-cs"/>
      </a:defRPr>
    </a:lvl4pPr>
    <a:lvl5pPr marL="2085272" algn="l" defTabSz="1042637" rtl="0" eaLnBrk="1" latinLnBrk="0" hangingPunct="1">
      <a:defRPr sz="1400" kern="1200">
        <a:solidFill>
          <a:schemeClr val="tx1"/>
        </a:solidFill>
        <a:latin typeface="+mn-lt"/>
        <a:ea typeface="+mn-ea"/>
        <a:cs typeface="+mn-cs"/>
      </a:defRPr>
    </a:lvl5pPr>
    <a:lvl6pPr marL="2606591" algn="l" defTabSz="1042637" rtl="0" eaLnBrk="1" latinLnBrk="0" hangingPunct="1">
      <a:defRPr sz="1400" kern="1200">
        <a:solidFill>
          <a:schemeClr val="tx1"/>
        </a:solidFill>
        <a:latin typeface="+mn-lt"/>
        <a:ea typeface="+mn-ea"/>
        <a:cs typeface="+mn-cs"/>
      </a:defRPr>
    </a:lvl6pPr>
    <a:lvl7pPr marL="3127909" algn="l" defTabSz="1042637" rtl="0" eaLnBrk="1" latinLnBrk="0" hangingPunct="1">
      <a:defRPr sz="1400" kern="1200">
        <a:solidFill>
          <a:schemeClr val="tx1"/>
        </a:solidFill>
        <a:latin typeface="+mn-lt"/>
        <a:ea typeface="+mn-ea"/>
        <a:cs typeface="+mn-cs"/>
      </a:defRPr>
    </a:lvl7pPr>
    <a:lvl8pPr marL="3649227" algn="l" defTabSz="1042637" rtl="0" eaLnBrk="1" latinLnBrk="0" hangingPunct="1">
      <a:defRPr sz="1400" kern="1200">
        <a:solidFill>
          <a:schemeClr val="tx1"/>
        </a:solidFill>
        <a:latin typeface="+mn-lt"/>
        <a:ea typeface="+mn-ea"/>
        <a:cs typeface="+mn-cs"/>
      </a:defRPr>
    </a:lvl8pPr>
    <a:lvl9pPr marL="4170545" algn="l" defTabSz="104263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pPr lvl="0"/>
            <a:r>
              <a:rPr lang="en-ZA" sz="1200" dirty="0" smtClean="0">
                <a:latin typeface="+mj-lt"/>
              </a:rPr>
              <a:t>The </a:t>
            </a:r>
            <a:r>
              <a:rPr lang="en-US" sz="1200" b="1" dirty="0">
                <a:latin typeface="+mj-lt"/>
              </a:rPr>
              <a:t>2</a:t>
            </a:r>
            <a:r>
              <a:rPr lang="en-US" sz="1200" b="1" baseline="30000" dirty="0">
                <a:latin typeface="+mj-lt"/>
              </a:rPr>
              <a:t>nd</a:t>
            </a:r>
            <a:r>
              <a:rPr lang="en-US" sz="1200" b="1" dirty="0">
                <a:latin typeface="+mj-lt"/>
              </a:rPr>
              <a:t> Generation </a:t>
            </a:r>
            <a:r>
              <a:rPr lang="en-US" sz="1200" b="1" dirty="0" err="1">
                <a:latin typeface="+mj-lt"/>
              </a:rPr>
              <a:t>ImproX</a:t>
            </a:r>
            <a:r>
              <a:rPr lang="en-US" sz="1200" b="1" dirty="0">
                <a:latin typeface="+mj-lt"/>
              </a:rPr>
              <a:t> </a:t>
            </a:r>
            <a:r>
              <a:rPr lang="en-ZA" sz="1200" baseline="0" dirty="0" smtClean="0">
                <a:latin typeface="+mj-lt"/>
              </a:rPr>
              <a:t>Door controllers (</a:t>
            </a:r>
            <a:r>
              <a:rPr lang="en-ZA" sz="1200" baseline="0" dirty="0" err="1" smtClean="0">
                <a:latin typeface="+mj-lt"/>
              </a:rPr>
              <a:t>iTT</a:t>
            </a:r>
            <a:r>
              <a:rPr lang="en-ZA" sz="1200" baseline="0" dirty="0" smtClean="0">
                <a:latin typeface="+mj-lt"/>
              </a:rPr>
              <a:t> and </a:t>
            </a:r>
            <a:r>
              <a:rPr lang="en-ZA" sz="1200" baseline="0" dirty="0" err="1" smtClean="0">
                <a:latin typeface="+mj-lt"/>
              </a:rPr>
              <a:t>iTRT</a:t>
            </a:r>
            <a:r>
              <a:rPr lang="en-ZA" sz="1200" baseline="0" dirty="0" smtClean="0">
                <a:latin typeface="+mj-lt"/>
              </a:rPr>
              <a:t>) comes in a IPS case (</a:t>
            </a:r>
            <a:r>
              <a:rPr lang="en-US" sz="1200" dirty="0">
                <a:latin typeface="+mj-lt"/>
              </a:rPr>
              <a:t>black, powder coated, steel housing) which includes a 3amp switch-mode power supply, with 2 way output connectors OR a plastic housing with an anti-tamper switch.</a:t>
            </a:r>
            <a:endParaRPr lang="en-ZA" sz="1200" dirty="0">
              <a:latin typeface="+mj-lt"/>
            </a:endParaRPr>
          </a:p>
          <a:p>
            <a:pPr defTabSz="962371">
              <a:defRPr/>
            </a:pPr>
            <a:r>
              <a:rPr lang="en-ZA" sz="1200" baseline="0" dirty="0" smtClean="0">
                <a:latin typeface="+mj-lt"/>
              </a:rPr>
              <a:t>The </a:t>
            </a:r>
            <a:r>
              <a:rPr lang="en-US" sz="1200" b="1" dirty="0">
                <a:latin typeface="+mj-lt"/>
              </a:rPr>
              <a:t>2</a:t>
            </a:r>
            <a:r>
              <a:rPr lang="en-US" sz="1200" b="1" baseline="30000" dirty="0">
                <a:latin typeface="+mj-lt"/>
              </a:rPr>
              <a:t>nd</a:t>
            </a:r>
            <a:r>
              <a:rPr lang="en-US" sz="1200" b="1" dirty="0">
                <a:latin typeface="+mj-lt"/>
              </a:rPr>
              <a:t> Generation </a:t>
            </a:r>
            <a:r>
              <a:rPr lang="en-US" sz="1200" b="1" dirty="0" err="1">
                <a:latin typeface="+mj-lt"/>
              </a:rPr>
              <a:t>ImproX</a:t>
            </a:r>
            <a:r>
              <a:rPr lang="en-US" sz="1200" b="1" dirty="0">
                <a:latin typeface="+mj-lt"/>
              </a:rPr>
              <a:t> Intelligent (</a:t>
            </a:r>
            <a:r>
              <a:rPr lang="en-US" sz="1200" b="1" dirty="0" err="1">
                <a:latin typeface="+mj-lt"/>
              </a:rPr>
              <a:t>iTT</a:t>
            </a:r>
            <a:r>
              <a:rPr lang="en-US" sz="1200" b="1" dirty="0">
                <a:latin typeface="+mj-lt"/>
              </a:rPr>
              <a:t>) and (</a:t>
            </a:r>
            <a:r>
              <a:rPr lang="en-US" sz="1200" b="1" dirty="0" err="1">
                <a:latin typeface="+mj-lt"/>
              </a:rPr>
              <a:t>iTRT</a:t>
            </a:r>
            <a:r>
              <a:rPr lang="en-US" sz="1200" b="1" dirty="0">
                <a:latin typeface="+mj-lt"/>
              </a:rPr>
              <a:t>) – RS485 </a:t>
            </a:r>
            <a:r>
              <a:rPr lang="en-US" sz="1200" dirty="0" err="1">
                <a:latin typeface="+mj-lt"/>
              </a:rPr>
              <a:t>communi</a:t>
            </a:r>
            <a:r>
              <a:rPr lang="en-ZA" sz="1200" baseline="0" dirty="0" err="1" smtClean="0">
                <a:latin typeface="+mj-lt"/>
              </a:rPr>
              <a:t>cates</a:t>
            </a:r>
            <a:r>
              <a:rPr lang="en-ZA" sz="1200" baseline="0" dirty="0" smtClean="0">
                <a:latin typeface="+mj-lt"/>
              </a:rPr>
              <a:t> with the System controller via RS485 only whereas the (</a:t>
            </a:r>
            <a:r>
              <a:rPr lang="en-ZA" sz="1200" b="1" baseline="0" dirty="0" err="1" smtClean="0">
                <a:latin typeface="+mj-lt"/>
              </a:rPr>
              <a:t>iTT</a:t>
            </a:r>
            <a:r>
              <a:rPr lang="en-ZA" sz="1200" b="1" baseline="0" dirty="0" smtClean="0">
                <a:latin typeface="+mj-lt"/>
              </a:rPr>
              <a:t>) and (</a:t>
            </a:r>
            <a:r>
              <a:rPr lang="en-ZA" sz="1200" b="1" baseline="0" dirty="0" err="1" smtClean="0">
                <a:latin typeface="+mj-lt"/>
              </a:rPr>
              <a:t>iTRT</a:t>
            </a:r>
            <a:r>
              <a:rPr lang="en-ZA" sz="1200" b="1" baseline="0" dirty="0" smtClean="0">
                <a:latin typeface="+mj-lt"/>
              </a:rPr>
              <a:t>) – 100mbps TCP/IP </a:t>
            </a:r>
            <a:r>
              <a:rPr lang="en-US" sz="1200" dirty="0">
                <a:latin typeface="+mj-lt"/>
              </a:rPr>
              <a:t>communicates with the System Controller via either 100mbps TCP/IP or RS485</a:t>
            </a:r>
            <a:r>
              <a:rPr lang="en-ZA" sz="1200" baseline="0" dirty="0" smtClean="0">
                <a:latin typeface="+mj-lt"/>
              </a:rPr>
              <a:t>.</a:t>
            </a:r>
          </a:p>
          <a:p>
            <a:pPr defTabSz="962371">
              <a:defRPr/>
            </a:pPr>
            <a:r>
              <a:rPr lang="en-ZA" sz="1200" baseline="0" dirty="0" smtClean="0">
                <a:latin typeface="+mj-lt"/>
              </a:rPr>
              <a:t>Take note of the pre-fix XTT/XRT used with the plastic housings and the IPS pre-fix with the ones with the integrated </a:t>
            </a:r>
            <a:r>
              <a:rPr lang="en-ZA" sz="1200" baseline="0" dirty="0" err="1" smtClean="0">
                <a:latin typeface="+mj-lt"/>
              </a:rPr>
              <a:t>psu</a:t>
            </a:r>
            <a:endParaRPr lang="en-ZA" sz="1200" baseline="0" dirty="0" smtClean="0">
              <a:latin typeface="+mj-lt"/>
            </a:endParaRPr>
          </a:p>
          <a:p>
            <a:pPr defTabSz="962371">
              <a:defRPr/>
            </a:pPr>
            <a:r>
              <a:rPr lang="en-ZA" sz="1200" baseline="0" dirty="0" smtClean="0">
                <a:latin typeface="+mj-lt"/>
              </a:rPr>
              <a:t>CALL UP PRICELIST and show them where they can find the Door controllers </a:t>
            </a:r>
          </a:p>
          <a:p>
            <a:pPr defTabSz="962371">
              <a:defRPr/>
            </a:pPr>
            <a:endParaRPr lang="en-ZA" sz="1200" dirty="0">
              <a:latin typeface="+mj-lt"/>
            </a:endParaRPr>
          </a:p>
        </p:txBody>
      </p:sp>
      <p:sp>
        <p:nvSpPr>
          <p:cNvPr id="4" name="Slide Number Placeholder 3"/>
          <p:cNvSpPr>
            <a:spLocks noGrp="1"/>
          </p:cNvSpPr>
          <p:nvPr>
            <p:ph type="sldNum" sz="quarter" idx="10"/>
          </p:nvPr>
        </p:nvSpPr>
        <p:spPr/>
        <p:txBody>
          <a:bodyPr/>
          <a:lstStyle/>
          <a:p>
            <a:fld id="{7C7A1ECD-BD43-4150-BC5B-0F068B9806AF}" type="slidenum">
              <a:rPr lang="en-ZA" smtClean="0"/>
              <a:pPr/>
              <a:t>15</a:t>
            </a:fld>
            <a:endParaRPr lang="en-ZA"/>
          </a:p>
        </p:txBody>
      </p:sp>
    </p:spTree>
    <p:extLst>
      <p:ext uri="{BB962C8B-B14F-4D97-AF65-F5344CB8AC3E}">
        <p14:creationId xmlns:p14="http://schemas.microsoft.com/office/powerpoint/2010/main" val="3480121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r>
              <a:rPr lang="en-ZA" sz="1200" dirty="0" smtClean="0"/>
              <a:t>This is just to show images of all the different products … let animation finish</a:t>
            </a:r>
            <a:endParaRPr lang="en-ZA" sz="1200" dirty="0"/>
          </a:p>
        </p:txBody>
      </p:sp>
      <p:sp>
        <p:nvSpPr>
          <p:cNvPr id="4" name="Slide Number Placeholder 3"/>
          <p:cNvSpPr>
            <a:spLocks noGrp="1"/>
          </p:cNvSpPr>
          <p:nvPr>
            <p:ph type="sldNum" sz="quarter" idx="10"/>
          </p:nvPr>
        </p:nvSpPr>
        <p:spPr/>
        <p:txBody>
          <a:bodyPr/>
          <a:lstStyle/>
          <a:p>
            <a:fld id="{7C7A1ECD-BD43-4150-BC5B-0F068B9806AF}" type="slidenum">
              <a:rPr lang="en-ZA" smtClean="0"/>
              <a:pPr/>
              <a:t>16</a:t>
            </a:fld>
            <a:endParaRPr lang="en-ZA"/>
          </a:p>
        </p:txBody>
      </p:sp>
    </p:spTree>
    <p:extLst>
      <p:ext uri="{BB962C8B-B14F-4D97-AF65-F5344CB8AC3E}">
        <p14:creationId xmlns:p14="http://schemas.microsoft.com/office/powerpoint/2010/main" val="385555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r>
              <a:rPr lang="en-ZA" sz="1200" dirty="0" smtClean="0"/>
              <a:t>This is just to show images of all the different products … let animation finish</a:t>
            </a:r>
            <a:endParaRPr lang="en-ZA" sz="1200" dirty="0"/>
          </a:p>
        </p:txBody>
      </p:sp>
      <p:sp>
        <p:nvSpPr>
          <p:cNvPr id="4" name="Slide Number Placeholder 3"/>
          <p:cNvSpPr>
            <a:spLocks noGrp="1"/>
          </p:cNvSpPr>
          <p:nvPr>
            <p:ph type="sldNum" sz="quarter" idx="10"/>
          </p:nvPr>
        </p:nvSpPr>
        <p:spPr/>
        <p:txBody>
          <a:bodyPr/>
          <a:lstStyle/>
          <a:p>
            <a:fld id="{7C7A1ECD-BD43-4150-BC5B-0F068B9806AF}" type="slidenum">
              <a:rPr lang="en-ZA" smtClean="0"/>
              <a:pPr/>
              <a:t>17</a:t>
            </a:fld>
            <a:endParaRPr lang="en-ZA"/>
          </a:p>
        </p:txBody>
      </p:sp>
    </p:spTree>
    <p:extLst>
      <p:ext uri="{BB962C8B-B14F-4D97-AF65-F5344CB8AC3E}">
        <p14:creationId xmlns:p14="http://schemas.microsoft.com/office/powerpoint/2010/main" val="385555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r>
              <a:rPr lang="en-ZA" sz="1200" dirty="0" smtClean="0"/>
              <a:t>This is just to show images of all the different products … let animation finish</a:t>
            </a:r>
            <a:endParaRPr lang="en-ZA" sz="1200" dirty="0"/>
          </a:p>
        </p:txBody>
      </p:sp>
      <p:sp>
        <p:nvSpPr>
          <p:cNvPr id="4" name="Slide Number Placeholder 3"/>
          <p:cNvSpPr>
            <a:spLocks noGrp="1"/>
          </p:cNvSpPr>
          <p:nvPr>
            <p:ph type="sldNum" sz="quarter" idx="10"/>
          </p:nvPr>
        </p:nvSpPr>
        <p:spPr/>
        <p:txBody>
          <a:bodyPr/>
          <a:lstStyle/>
          <a:p>
            <a:fld id="{7C7A1ECD-BD43-4150-BC5B-0F068B9806AF}" type="slidenum">
              <a:rPr lang="en-ZA" smtClean="0"/>
              <a:pPr/>
              <a:t>18</a:t>
            </a:fld>
            <a:endParaRPr lang="en-ZA"/>
          </a:p>
        </p:txBody>
      </p:sp>
    </p:spTree>
    <p:extLst>
      <p:ext uri="{BB962C8B-B14F-4D97-AF65-F5344CB8AC3E}">
        <p14:creationId xmlns:p14="http://schemas.microsoft.com/office/powerpoint/2010/main" val="385555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r>
              <a:rPr lang="en-ZA" sz="1200" dirty="0" smtClean="0"/>
              <a:t>This is just to show images of all the different products … let animation finish</a:t>
            </a:r>
            <a:endParaRPr lang="en-ZA" sz="1200" dirty="0"/>
          </a:p>
        </p:txBody>
      </p:sp>
      <p:sp>
        <p:nvSpPr>
          <p:cNvPr id="4" name="Slide Number Placeholder 3"/>
          <p:cNvSpPr>
            <a:spLocks noGrp="1"/>
          </p:cNvSpPr>
          <p:nvPr>
            <p:ph type="sldNum" sz="quarter" idx="10"/>
          </p:nvPr>
        </p:nvSpPr>
        <p:spPr/>
        <p:txBody>
          <a:bodyPr/>
          <a:lstStyle/>
          <a:p>
            <a:fld id="{7C7A1ECD-BD43-4150-BC5B-0F068B9806AF}" type="slidenum">
              <a:rPr lang="en-ZA" smtClean="0"/>
              <a:pPr/>
              <a:t>19</a:t>
            </a:fld>
            <a:endParaRPr lang="en-ZA"/>
          </a:p>
        </p:txBody>
      </p:sp>
    </p:spTree>
    <p:extLst>
      <p:ext uri="{BB962C8B-B14F-4D97-AF65-F5344CB8AC3E}">
        <p14:creationId xmlns:p14="http://schemas.microsoft.com/office/powerpoint/2010/main" val="385555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r>
              <a:rPr lang="en-ZA" sz="1200" dirty="0" smtClean="0"/>
              <a:t>This is just to show images of all the different products … let animation finish</a:t>
            </a:r>
            <a:endParaRPr lang="en-ZA" sz="1200" dirty="0"/>
          </a:p>
        </p:txBody>
      </p:sp>
      <p:sp>
        <p:nvSpPr>
          <p:cNvPr id="4" name="Slide Number Placeholder 3"/>
          <p:cNvSpPr>
            <a:spLocks noGrp="1"/>
          </p:cNvSpPr>
          <p:nvPr>
            <p:ph type="sldNum" sz="quarter" idx="10"/>
          </p:nvPr>
        </p:nvSpPr>
        <p:spPr/>
        <p:txBody>
          <a:bodyPr/>
          <a:lstStyle/>
          <a:p>
            <a:fld id="{7C7A1ECD-BD43-4150-BC5B-0F068B9806AF}" type="slidenum">
              <a:rPr lang="en-ZA" smtClean="0"/>
              <a:pPr/>
              <a:t>20</a:t>
            </a:fld>
            <a:endParaRPr lang="en-ZA"/>
          </a:p>
        </p:txBody>
      </p:sp>
    </p:spTree>
    <p:extLst>
      <p:ext uri="{BB962C8B-B14F-4D97-AF65-F5344CB8AC3E}">
        <p14:creationId xmlns:p14="http://schemas.microsoft.com/office/powerpoint/2010/main" val="385555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62300" y="511175"/>
            <a:ext cx="3602038" cy="2547938"/>
          </a:xfrm>
        </p:spPr>
      </p:sp>
      <p:sp>
        <p:nvSpPr>
          <p:cNvPr id="3" name="Notes Placeholder 2"/>
          <p:cNvSpPr>
            <a:spLocks noGrp="1"/>
          </p:cNvSpPr>
          <p:nvPr>
            <p:ph type="body" idx="1"/>
          </p:nvPr>
        </p:nvSpPr>
        <p:spPr/>
        <p:txBody>
          <a:bodyPr/>
          <a:lstStyle/>
          <a:p>
            <a:r>
              <a:rPr lang="en-ZA" sz="1200" b="0" dirty="0"/>
              <a:t>Adhesive Tag </a:t>
            </a:r>
            <a:r>
              <a:rPr lang="en-ZA" sz="1200" b="0" dirty="0" smtClean="0"/>
              <a:t>….asset</a:t>
            </a:r>
            <a:r>
              <a:rPr lang="en-ZA" sz="1200" b="0" baseline="0" dirty="0" smtClean="0"/>
              <a:t> management … try to remove it and it damages the coil and u cant re-use</a:t>
            </a:r>
          </a:p>
          <a:p>
            <a:endParaRPr lang="en-ZA" sz="1200" dirty="0"/>
          </a:p>
          <a:p>
            <a:r>
              <a:rPr lang="en-ZA" dirty="0"/>
              <a:t>	</a:t>
            </a:r>
          </a:p>
        </p:txBody>
      </p:sp>
      <p:sp>
        <p:nvSpPr>
          <p:cNvPr id="4" name="Slide Number Placeholder 3"/>
          <p:cNvSpPr>
            <a:spLocks noGrp="1"/>
          </p:cNvSpPr>
          <p:nvPr>
            <p:ph type="sldNum" sz="quarter" idx="10"/>
          </p:nvPr>
        </p:nvSpPr>
        <p:spPr/>
        <p:txBody>
          <a:bodyPr/>
          <a:lstStyle/>
          <a:p>
            <a:fld id="{7C7A1ECD-BD43-4150-BC5B-0F068B9806AF}" type="slidenum">
              <a:rPr lang="en-ZA" smtClean="0"/>
              <a:pPr/>
              <a:t>21</a:t>
            </a:fld>
            <a:endParaRPr lang="en-ZA"/>
          </a:p>
        </p:txBody>
      </p:sp>
    </p:spTree>
    <p:extLst>
      <p:ext uri="{BB962C8B-B14F-4D97-AF65-F5344CB8AC3E}">
        <p14:creationId xmlns:p14="http://schemas.microsoft.com/office/powerpoint/2010/main" val="256865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98455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7271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0982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9"/>
            <a:ext cx="10693867" cy="7560934"/>
          </a:xfrm>
          <a:prstGeom prst="rect">
            <a:avLst/>
          </a:prstGeom>
        </p:spPr>
      </p:pic>
    </p:spTree>
    <p:extLst>
      <p:ext uri="{BB962C8B-B14F-4D97-AF65-F5344CB8AC3E}">
        <p14:creationId xmlns:p14="http://schemas.microsoft.com/office/powerpoint/2010/main" val="60814141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824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9001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0734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9"/>
            <a:ext cx="10693867" cy="7560934"/>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7849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9"/>
            <a:ext cx="10693400" cy="7560604"/>
          </a:xfrm>
          <a:prstGeom prst="rect">
            <a:avLst/>
          </a:prstGeom>
        </p:spPr>
      </p:pic>
    </p:spTree>
    <p:extLst>
      <p:ext uri="{BB962C8B-B14F-4D97-AF65-F5344CB8AC3E}">
        <p14:creationId xmlns:p14="http://schemas.microsoft.com/office/powerpoint/2010/main" val="171527671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74462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05051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4026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7930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9"/>
            <a:ext cx="10693867" cy="7560934"/>
          </a:xfrm>
          <a:prstGeom prst="rect">
            <a:avLst/>
          </a:prstGeom>
        </p:spPr>
      </p:pic>
    </p:spTree>
    <p:extLst>
      <p:ext uri="{BB962C8B-B14F-4D97-AF65-F5344CB8AC3E}">
        <p14:creationId xmlns:p14="http://schemas.microsoft.com/office/powerpoint/2010/main" val="105818171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32310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04901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90764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5440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22543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11398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600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89945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7452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78409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73345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7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741" r:id="rId13"/>
    <p:sldLayoutId id="2147483752" r:id="rId14"/>
  </p:sldLayoutIdLst>
  <p:transition spd="med">
    <p:fade/>
  </p:transition>
  <p:txStyles>
    <p:titleStyle>
      <a:lvl1pPr algn="ctr" defTabSz="1042637" rtl="0" eaLnBrk="1" latinLnBrk="0" hangingPunct="1">
        <a:spcBef>
          <a:spcPct val="0"/>
        </a:spcBef>
        <a:buNone/>
        <a:defRPr sz="5000" kern="1200">
          <a:solidFill>
            <a:schemeClr val="tx1"/>
          </a:solidFill>
          <a:latin typeface="+mj-lt"/>
          <a:ea typeface="+mj-ea"/>
          <a:cs typeface="+mj-cs"/>
        </a:defRPr>
      </a:lvl1pPr>
    </p:titleStyle>
    <p:bodyStyle>
      <a:lvl1pPr marL="390987" indent="-390987" algn="l" defTabSz="1042637"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141" indent="-325824" algn="l" defTabSz="1042637"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296" indent="-260659" algn="l" defTabSz="1042637"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612"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932"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250"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69"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87"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205"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637" rtl="0" eaLnBrk="1" latinLnBrk="0" hangingPunct="1">
        <a:defRPr sz="2100" kern="1200">
          <a:solidFill>
            <a:schemeClr val="tx1"/>
          </a:solidFill>
          <a:latin typeface="+mn-lt"/>
          <a:ea typeface="+mn-ea"/>
          <a:cs typeface="+mn-cs"/>
        </a:defRPr>
      </a:lvl1pPr>
      <a:lvl2pPr marL="521320" algn="l" defTabSz="1042637" rtl="0" eaLnBrk="1" latinLnBrk="0" hangingPunct="1">
        <a:defRPr sz="2100" kern="1200">
          <a:solidFill>
            <a:schemeClr val="tx1"/>
          </a:solidFill>
          <a:latin typeface="+mn-lt"/>
          <a:ea typeface="+mn-ea"/>
          <a:cs typeface="+mn-cs"/>
        </a:defRPr>
      </a:lvl2pPr>
      <a:lvl3pPr marL="1042637" algn="l" defTabSz="1042637" rtl="0" eaLnBrk="1" latinLnBrk="0" hangingPunct="1">
        <a:defRPr sz="2100" kern="1200">
          <a:solidFill>
            <a:schemeClr val="tx1"/>
          </a:solidFill>
          <a:latin typeface="+mn-lt"/>
          <a:ea typeface="+mn-ea"/>
          <a:cs typeface="+mn-cs"/>
        </a:defRPr>
      </a:lvl3pPr>
      <a:lvl4pPr marL="1563959" algn="l" defTabSz="1042637" rtl="0" eaLnBrk="1" latinLnBrk="0" hangingPunct="1">
        <a:defRPr sz="2100" kern="1200">
          <a:solidFill>
            <a:schemeClr val="tx1"/>
          </a:solidFill>
          <a:latin typeface="+mn-lt"/>
          <a:ea typeface="+mn-ea"/>
          <a:cs typeface="+mn-cs"/>
        </a:defRPr>
      </a:lvl4pPr>
      <a:lvl5pPr marL="2085272" algn="l" defTabSz="1042637" rtl="0" eaLnBrk="1" latinLnBrk="0" hangingPunct="1">
        <a:defRPr sz="2100" kern="1200">
          <a:solidFill>
            <a:schemeClr val="tx1"/>
          </a:solidFill>
          <a:latin typeface="+mn-lt"/>
          <a:ea typeface="+mn-ea"/>
          <a:cs typeface="+mn-cs"/>
        </a:defRPr>
      </a:lvl5pPr>
      <a:lvl6pPr marL="2606591" algn="l" defTabSz="1042637" rtl="0" eaLnBrk="1" latinLnBrk="0" hangingPunct="1">
        <a:defRPr sz="2100" kern="1200">
          <a:solidFill>
            <a:schemeClr val="tx1"/>
          </a:solidFill>
          <a:latin typeface="+mn-lt"/>
          <a:ea typeface="+mn-ea"/>
          <a:cs typeface="+mn-cs"/>
        </a:defRPr>
      </a:lvl6pPr>
      <a:lvl7pPr marL="3127909" algn="l" defTabSz="1042637" rtl="0" eaLnBrk="1" latinLnBrk="0" hangingPunct="1">
        <a:defRPr sz="2100" kern="1200">
          <a:solidFill>
            <a:schemeClr val="tx1"/>
          </a:solidFill>
          <a:latin typeface="+mn-lt"/>
          <a:ea typeface="+mn-ea"/>
          <a:cs typeface="+mn-cs"/>
        </a:defRPr>
      </a:lvl7pPr>
      <a:lvl8pPr marL="3649227" algn="l" defTabSz="1042637" rtl="0" eaLnBrk="1" latinLnBrk="0" hangingPunct="1">
        <a:defRPr sz="2100" kern="1200">
          <a:solidFill>
            <a:schemeClr val="tx1"/>
          </a:solidFill>
          <a:latin typeface="+mn-lt"/>
          <a:ea typeface="+mn-ea"/>
          <a:cs typeface="+mn-cs"/>
        </a:defRPr>
      </a:lvl8pPr>
      <a:lvl9pPr marL="4170545" algn="l" defTabSz="1042637"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5239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fade/>
  </p:transition>
  <p:txStyles>
    <p:titleStyle>
      <a:lvl1pPr algn="ctr" defTabSz="1042035" rtl="0" fontAlgn="base">
        <a:spcBef>
          <a:spcPct val="0"/>
        </a:spcBef>
        <a:spcAft>
          <a:spcPct val="0"/>
        </a:spcAft>
        <a:defRPr sz="5000" kern="1200">
          <a:solidFill>
            <a:schemeClr val="tx1"/>
          </a:solidFill>
          <a:latin typeface="+mj-lt"/>
          <a:ea typeface="+mj-ea"/>
          <a:cs typeface="+mj-cs"/>
        </a:defRPr>
      </a:lvl1pPr>
      <a:lvl2pPr algn="ctr" defTabSz="1042035" rtl="0" fontAlgn="base">
        <a:spcBef>
          <a:spcPct val="0"/>
        </a:spcBef>
        <a:spcAft>
          <a:spcPct val="0"/>
        </a:spcAft>
        <a:defRPr sz="5000">
          <a:solidFill>
            <a:schemeClr val="tx1"/>
          </a:solidFill>
          <a:latin typeface="Calibri" pitchFamily="34" charset="0"/>
        </a:defRPr>
      </a:lvl2pPr>
      <a:lvl3pPr algn="ctr" defTabSz="1042035" rtl="0" fontAlgn="base">
        <a:spcBef>
          <a:spcPct val="0"/>
        </a:spcBef>
        <a:spcAft>
          <a:spcPct val="0"/>
        </a:spcAft>
        <a:defRPr sz="5000">
          <a:solidFill>
            <a:schemeClr val="tx1"/>
          </a:solidFill>
          <a:latin typeface="Calibri" pitchFamily="34" charset="0"/>
        </a:defRPr>
      </a:lvl3pPr>
      <a:lvl4pPr algn="ctr" defTabSz="1042035" rtl="0" fontAlgn="base">
        <a:spcBef>
          <a:spcPct val="0"/>
        </a:spcBef>
        <a:spcAft>
          <a:spcPct val="0"/>
        </a:spcAft>
        <a:defRPr sz="5000">
          <a:solidFill>
            <a:schemeClr val="tx1"/>
          </a:solidFill>
          <a:latin typeface="Calibri" pitchFamily="34" charset="0"/>
        </a:defRPr>
      </a:lvl4pPr>
      <a:lvl5pPr algn="ctr" defTabSz="1042035" rtl="0" fontAlgn="base">
        <a:spcBef>
          <a:spcPct val="0"/>
        </a:spcBef>
        <a:spcAft>
          <a:spcPct val="0"/>
        </a:spcAft>
        <a:defRPr sz="5000">
          <a:solidFill>
            <a:schemeClr val="tx1"/>
          </a:solidFill>
          <a:latin typeface="Calibri" pitchFamily="34" charset="0"/>
        </a:defRPr>
      </a:lvl5pPr>
      <a:lvl6pPr marL="497688" algn="ctr" defTabSz="1042035" rtl="0" fontAlgn="base">
        <a:spcBef>
          <a:spcPct val="0"/>
        </a:spcBef>
        <a:spcAft>
          <a:spcPct val="0"/>
        </a:spcAft>
        <a:defRPr sz="5000">
          <a:solidFill>
            <a:schemeClr val="tx1"/>
          </a:solidFill>
          <a:latin typeface="Calibri" pitchFamily="34" charset="0"/>
        </a:defRPr>
      </a:lvl6pPr>
      <a:lvl7pPr marL="995377" algn="ctr" defTabSz="1042035" rtl="0" fontAlgn="base">
        <a:spcBef>
          <a:spcPct val="0"/>
        </a:spcBef>
        <a:spcAft>
          <a:spcPct val="0"/>
        </a:spcAft>
        <a:defRPr sz="5000">
          <a:solidFill>
            <a:schemeClr val="tx1"/>
          </a:solidFill>
          <a:latin typeface="Calibri" pitchFamily="34" charset="0"/>
        </a:defRPr>
      </a:lvl7pPr>
      <a:lvl8pPr marL="1493064" algn="ctr" defTabSz="1042035" rtl="0" fontAlgn="base">
        <a:spcBef>
          <a:spcPct val="0"/>
        </a:spcBef>
        <a:spcAft>
          <a:spcPct val="0"/>
        </a:spcAft>
        <a:defRPr sz="5000">
          <a:solidFill>
            <a:schemeClr val="tx1"/>
          </a:solidFill>
          <a:latin typeface="Calibri" pitchFamily="34" charset="0"/>
        </a:defRPr>
      </a:lvl8pPr>
      <a:lvl9pPr marL="1990752" algn="ctr" defTabSz="1042035" rtl="0" fontAlgn="base">
        <a:spcBef>
          <a:spcPct val="0"/>
        </a:spcBef>
        <a:spcAft>
          <a:spcPct val="0"/>
        </a:spcAft>
        <a:defRPr sz="5000">
          <a:solidFill>
            <a:schemeClr val="tx1"/>
          </a:solidFill>
          <a:latin typeface="Calibri" pitchFamily="34" charset="0"/>
        </a:defRPr>
      </a:lvl9pPr>
    </p:titleStyle>
    <p:bodyStyle>
      <a:lvl1pPr marL="390545" indent="-390545" algn="l" defTabSz="1042035" rtl="0" fontAlgn="base">
        <a:spcBef>
          <a:spcPct val="20000"/>
        </a:spcBef>
        <a:spcAft>
          <a:spcPct val="0"/>
        </a:spcAft>
        <a:buFont typeface="Arial" pitchFamily="34" charset="0"/>
        <a:buChar char="•"/>
        <a:defRPr sz="3700" kern="1200">
          <a:solidFill>
            <a:schemeClr val="tx1"/>
          </a:solidFill>
          <a:latin typeface="+mn-lt"/>
          <a:ea typeface="+mn-ea"/>
          <a:cs typeface="+mn-cs"/>
        </a:defRPr>
      </a:lvl1pPr>
      <a:lvl2pPr marL="846761" indent="-324881" algn="l" defTabSz="1042035" rtl="0" fontAlgn="base">
        <a:spcBef>
          <a:spcPct val="20000"/>
        </a:spcBef>
        <a:spcAft>
          <a:spcPct val="0"/>
        </a:spcAft>
        <a:buFont typeface="Arial" pitchFamily="34" charset="0"/>
        <a:buChar char="–"/>
        <a:defRPr sz="3200" kern="1200">
          <a:solidFill>
            <a:schemeClr val="tx1"/>
          </a:solidFill>
          <a:latin typeface="+mn-lt"/>
          <a:ea typeface="+mn-ea"/>
          <a:cs typeface="+mn-cs"/>
        </a:defRPr>
      </a:lvl2pPr>
      <a:lvl3pPr marL="1302974" indent="-259213" algn="l" defTabSz="1042035" rtl="0" fontAlgn="base">
        <a:spcBef>
          <a:spcPct val="20000"/>
        </a:spcBef>
        <a:spcAft>
          <a:spcPct val="0"/>
        </a:spcAft>
        <a:buFont typeface="Arial" pitchFamily="34" charset="0"/>
        <a:buChar char="•"/>
        <a:defRPr sz="2700" kern="1200">
          <a:solidFill>
            <a:schemeClr val="tx1"/>
          </a:solidFill>
          <a:latin typeface="+mn-lt"/>
          <a:ea typeface="+mn-ea"/>
          <a:cs typeface="+mn-cs"/>
        </a:defRPr>
      </a:lvl3pPr>
      <a:lvl4pPr marL="1823128" indent="-259213" algn="l" defTabSz="1042035" rtl="0" fontAlgn="base">
        <a:spcBef>
          <a:spcPct val="20000"/>
        </a:spcBef>
        <a:spcAft>
          <a:spcPct val="0"/>
        </a:spcAft>
        <a:buFont typeface="Arial" pitchFamily="34" charset="0"/>
        <a:buChar char="–"/>
        <a:defRPr sz="2300" kern="1200">
          <a:solidFill>
            <a:schemeClr val="tx1"/>
          </a:solidFill>
          <a:latin typeface="+mn-lt"/>
          <a:ea typeface="+mn-ea"/>
          <a:cs typeface="+mn-cs"/>
        </a:defRPr>
      </a:lvl4pPr>
      <a:lvl5pPr marL="2345009" indent="-259213" algn="l" defTabSz="1042035" rtl="0" fontAlgn="base">
        <a:spcBef>
          <a:spcPct val="20000"/>
        </a:spcBef>
        <a:spcAft>
          <a:spcPct val="0"/>
        </a:spcAft>
        <a:buFont typeface="Arial" pitchFamily="34" charset="0"/>
        <a:buChar char="»"/>
        <a:defRPr sz="2300" kern="1200">
          <a:solidFill>
            <a:schemeClr val="tx1"/>
          </a:solidFill>
          <a:latin typeface="+mn-lt"/>
          <a:ea typeface="+mn-ea"/>
          <a:cs typeface="+mn-cs"/>
        </a:defRPr>
      </a:lvl5pPr>
      <a:lvl6pPr marL="2867250"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69"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87"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205"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637" rtl="0" eaLnBrk="1" latinLnBrk="0" hangingPunct="1">
        <a:defRPr sz="2100" kern="1200">
          <a:solidFill>
            <a:schemeClr val="tx1"/>
          </a:solidFill>
          <a:latin typeface="+mn-lt"/>
          <a:ea typeface="+mn-ea"/>
          <a:cs typeface="+mn-cs"/>
        </a:defRPr>
      </a:lvl1pPr>
      <a:lvl2pPr marL="521320" algn="l" defTabSz="1042637" rtl="0" eaLnBrk="1" latinLnBrk="0" hangingPunct="1">
        <a:defRPr sz="2100" kern="1200">
          <a:solidFill>
            <a:schemeClr val="tx1"/>
          </a:solidFill>
          <a:latin typeface="+mn-lt"/>
          <a:ea typeface="+mn-ea"/>
          <a:cs typeface="+mn-cs"/>
        </a:defRPr>
      </a:lvl2pPr>
      <a:lvl3pPr marL="1042637" algn="l" defTabSz="1042637" rtl="0" eaLnBrk="1" latinLnBrk="0" hangingPunct="1">
        <a:defRPr sz="2100" kern="1200">
          <a:solidFill>
            <a:schemeClr val="tx1"/>
          </a:solidFill>
          <a:latin typeface="+mn-lt"/>
          <a:ea typeface="+mn-ea"/>
          <a:cs typeface="+mn-cs"/>
        </a:defRPr>
      </a:lvl3pPr>
      <a:lvl4pPr marL="1563959" algn="l" defTabSz="1042637" rtl="0" eaLnBrk="1" latinLnBrk="0" hangingPunct="1">
        <a:defRPr sz="2100" kern="1200">
          <a:solidFill>
            <a:schemeClr val="tx1"/>
          </a:solidFill>
          <a:latin typeface="+mn-lt"/>
          <a:ea typeface="+mn-ea"/>
          <a:cs typeface="+mn-cs"/>
        </a:defRPr>
      </a:lvl4pPr>
      <a:lvl5pPr marL="2085272" algn="l" defTabSz="1042637" rtl="0" eaLnBrk="1" latinLnBrk="0" hangingPunct="1">
        <a:defRPr sz="2100" kern="1200">
          <a:solidFill>
            <a:schemeClr val="tx1"/>
          </a:solidFill>
          <a:latin typeface="+mn-lt"/>
          <a:ea typeface="+mn-ea"/>
          <a:cs typeface="+mn-cs"/>
        </a:defRPr>
      </a:lvl5pPr>
      <a:lvl6pPr marL="2606591" algn="l" defTabSz="1042637" rtl="0" eaLnBrk="1" latinLnBrk="0" hangingPunct="1">
        <a:defRPr sz="2100" kern="1200">
          <a:solidFill>
            <a:schemeClr val="tx1"/>
          </a:solidFill>
          <a:latin typeface="+mn-lt"/>
          <a:ea typeface="+mn-ea"/>
          <a:cs typeface="+mn-cs"/>
        </a:defRPr>
      </a:lvl6pPr>
      <a:lvl7pPr marL="3127909" algn="l" defTabSz="1042637" rtl="0" eaLnBrk="1" latinLnBrk="0" hangingPunct="1">
        <a:defRPr sz="2100" kern="1200">
          <a:solidFill>
            <a:schemeClr val="tx1"/>
          </a:solidFill>
          <a:latin typeface="+mn-lt"/>
          <a:ea typeface="+mn-ea"/>
          <a:cs typeface="+mn-cs"/>
        </a:defRPr>
      </a:lvl7pPr>
      <a:lvl8pPr marL="3649227" algn="l" defTabSz="1042637" rtl="0" eaLnBrk="1" latinLnBrk="0" hangingPunct="1">
        <a:defRPr sz="2100" kern="1200">
          <a:solidFill>
            <a:schemeClr val="tx1"/>
          </a:solidFill>
          <a:latin typeface="+mn-lt"/>
          <a:ea typeface="+mn-ea"/>
          <a:cs typeface="+mn-cs"/>
        </a:defRPr>
      </a:lvl8pPr>
      <a:lvl9pPr marL="4170545" algn="l" defTabSz="104263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7350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ransition spd="med">
    <p:fade/>
  </p:transition>
  <p:txStyles>
    <p:titleStyle>
      <a:lvl1pPr algn="ctr" defTabSz="1042035" rtl="0" fontAlgn="base">
        <a:spcBef>
          <a:spcPct val="0"/>
        </a:spcBef>
        <a:spcAft>
          <a:spcPct val="0"/>
        </a:spcAft>
        <a:defRPr sz="5000" kern="1200">
          <a:solidFill>
            <a:schemeClr val="tx1"/>
          </a:solidFill>
          <a:latin typeface="+mj-lt"/>
          <a:ea typeface="+mj-ea"/>
          <a:cs typeface="+mj-cs"/>
        </a:defRPr>
      </a:lvl1pPr>
      <a:lvl2pPr algn="ctr" defTabSz="1042035" rtl="0" fontAlgn="base">
        <a:spcBef>
          <a:spcPct val="0"/>
        </a:spcBef>
        <a:spcAft>
          <a:spcPct val="0"/>
        </a:spcAft>
        <a:defRPr sz="5000">
          <a:solidFill>
            <a:schemeClr val="tx1"/>
          </a:solidFill>
          <a:latin typeface="Calibri" pitchFamily="34" charset="0"/>
        </a:defRPr>
      </a:lvl2pPr>
      <a:lvl3pPr algn="ctr" defTabSz="1042035" rtl="0" fontAlgn="base">
        <a:spcBef>
          <a:spcPct val="0"/>
        </a:spcBef>
        <a:spcAft>
          <a:spcPct val="0"/>
        </a:spcAft>
        <a:defRPr sz="5000">
          <a:solidFill>
            <a:schemeClr val="tx1"/>
          </a:solidFill>
          <a:latin typeface="Calibri" pitchFamily="34" charset="0"/>
        </a:defRPr>
      </a:lvl3pPr>
      <a:lvl4pPr algn="ctr" defTabSz="1042035" rtl="0" fontAlgn="base">
        <a:spcBef>
          <a:spcPct val="0"/>
        </a:spcBef>
        <a:spcAft>
          <a:spcPct val="0"/>
        </a:spcAft>
        <a:defRPr sz="5000">
          <a:solidFill>
            <a:schemeClr val="tx1"/>
          </a:solidFill>
          <a:latin typeface="Calibri" pitchFamily="34" charset="0"/>
        </a:defRPr>
      </a:lvl4pPr>
      <a:lvl5pPr algn="ctr" defTabSz="1042035" rtl="0" fontAlgn="base">
        <a:spcBef>
          <a:spcPct val="0"/>
        </a:spcBef>
        <a:spcAft>
          <a:spcPct val="0"/>
        </a:spcAft>
        <a:defRPr sz="5000">
          <a:solidFill>
            <a:schemeClr val="tx1"/>
          </a:solidFill>
          <a:latin typeface="Calibri" pitchFamily="34" charset="0"/>
        </a:defRPr>
      </a:lvl5pPr>
      <a:lvl6pPr marL="497688" algn="ctr" defTabSz="1042035" rtl="0" fontAlgn="base">
        <a:spcBef>
          <a:spcPct val="0"/>
        </a:spcBef>
        <a:spcAft>
          <a:spcPct val="0"/>
        </a:spcAft>
        <a:defRPr sz="5000">
          <a:solidFill>
            <a:schemeClr val="tx1"/>
          </a:solidFill>
          <a:latin typeface="Calibri" pitchFamily="34" charset="0"/>
        </a:defRPr>
      </a:lvl6pPr>
      <a:lvl7pPr marL="995377" algn="ctr" defTabSz="1042035" rtl="0" fontAlgn="base">
        <a:spcBef>
          <a:spcPct val="0"/>
        </a:spcBef>
        <a:spcAft>
          <a:spcPct val="0"/>
        </a:spcAft>
        <a:defRPr sz="5000">
          <a:solidFill>
            <a:schemeClr val="tx1"/>
          </a:solidFill>
          <a:latin typeface="Calibri" pitchFamily="34" charset="0"/>
        </a:defRPr>
      </a:lvl7pPr>
      <a:lvl8pPr marL="1493064" algn="ctr" defTabSz="1042035" rtl="0" fontAlgn="base">
        <a:spcBef>
          <a:spcPct val="0"/>
        </a:spcBef>
        <a:spcAft>
          <a:spcPct val="0"/>
        </a:spcAft>
        <a:defRPr sz="5000">
          <a:solidFill>
            <a:schemeClr val="tx1"/>
          </a:solidFill>
          <a:latin typeface="Calibri" pitchFamily="34" charset="0"/>
        </a:defRPr>
      </a:lvl8pPr>
      <a:lvl9pPr marL="1990752" algn="ctr" defTabSz="1042035" rtl="0" fontAlgn="base">
        <a:spcBef>
          <a:spcPct val="0"/>
        </a:spcBef>
        <a:spcAft>
          <a:spcPct val="0"/>
        </a:spcAft>
        <a:defRPr sz="5000">
          <a:solidFill>
            <a:schemeClr val="tx1"/>
          </a:solidFill>
          <a:latin typeface="Calibri" pitchFamily="34" charset="0"/>
        </a:defRPr>
      </a:lvl9pPr>
    </p:titleStyle>
    <p:bodyStyle>
      <a:lvl1pPr marL="390545" indent="-390545" algn="l" defTabSz="1042035" rtl="0" fontAlgn="base">
        <a:spcBef>
          <a:spcPct val="20000"/>
        </a:spcBef>
        <a:spcAft>
          <a:spcPct val="0"/>
        </a:spcAft>
        <a:buFont typeface="Arial" pitchFamily="34" charset="0"/>
        <a:buChar char="•"/>
        <a:defRPr sz="3700" kern="1200">
          <a:solidFill>
            <a:schemeClr val="tx1"/>
          </a:solidFill>
          <a:latin typeface="+mn-lt"/>
          <a:ea typeface="+mn-ea"/>
          <a:cs typeface="+mn-cs"/>
        </a:defRPr>
      </a:lvl1pPr>
      <a:lvl2pPr marL="846761" indent="-324881" algn="l" defTabSz="1042035" rtl="0" fontAlgn="base">
        <a:spcBef>
          <a:spcPct val="20000"/>
        </a:spcBef>
        <a:spcAft>
          <a:spcPct val="0"/>
        </a:spcAft>
        <a:buFont typeface="Arial" pitchFamily="34" charset="0"/>
        <a:buChar char="–"/>
        <a:defRPr sz="3200" kern="1200">
          <a:solidFill>
            <a:schemeClr val="tx1"/>
          </a:solidFill>
          <a:latin typeface="+mn-lt"/>
          <a:ea typeface="+mn-ea"/>
          <a:cs typeface="+mn-cs"/>
        </a:defRPr>
      </a:lvl2pPr>
      <a:lvl3pPr marL="1302974" indent="-259213" algn="l" defTabSz="1042035" rtl="0" fontAlgn="base">
        <a:spcBef>
          <a:spcPct val="20000"/>
        </a:spcBef>
        <a:spcAft>
          <a:spcPct val="0"/>
        </a:spcAft>
        <a:buFont typeface="Arial" pitchFamily="34" charset="0"/>
        <a:buChar char="•"/>
        <a:defRPr sz="2700" kern="1200">
          <a:solidFill>
            <a:schemeClr val="tx1"/>
          </a:solidFill>
          <a:latin typeface="+mn-lt"/>
          <a:ea typeface="+mn-ea"/>
          <a:cs typeface="+mn-cs"/>
        </a:defRPr>
      </a:lvl3pPr>
      <a:lvl4pPr marL="1823128" indent="-259213" algn="l" defTabSz="1042035" rtl="0" fontAlgn="base">
        <a:spcBef>
          <a:spcPct val="20000"/>
        </a:spcBef>
        <a:spcAft>
          <a:spcPct val="0"/>
        </a:spcAft>
        <a:buFont typeface="Arial" pitchFamily="34" charset="0"/>
        <a:buChar char="–"/>
        <a:defRPr sz="2300" kern="1200">
          <a:solidFill>
            <a:schemeClr val="tx1"/>
          </a:solidFill>
          <a:latin typeface="+mn-lt"/>
          <a:ea typeface="+mn-ea"/>
          <a:cs typeface="+mn-cs"/>
        </a:defRPr>
      </a:lvl4pPr>
      <a:lvl5pPr marL="2345009" indent="-259213" algn="l" defTabSz="1042035" rtl="0" fontAlgn="base">
        <a:spcBef>
          <a:spcPct val="20000"/>
        </a:spcBef>
        <a:spcAft>
          <a:spcPct val="0"/>
        </a:spcAft>
        <a:buFont typeface="Arial" pitchFamily="34" charset="0"/>
        <a:buChar char="»"/>
        <a:defRPr sz="2300" kern="1200">
          <a:solidFill>
            <a:schemeClr val="tx1"/>
          </a:solidFill>
          <a:latin typeface="+mn-lt"/>
          <a:ea typeface="+mn-ea"/>
          <a:cs typeface="+mn-cs"/>
        </a:defRPr>
      </a:lvl5pPr>
      <a:lvl6pPr marL="2867250"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569"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887"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205" indent="-260659" algn="l" defTabSz="1042637"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637" rtl="0" eaLnBrk="1" latinLnBrk="0" hangingPunct="1">
        <a:defRPr sz="2100" kern="1200">
          <a:solidFill>
            <a:schemeClr val="tx1"/>
          </a:solidFill>
          <a:latin typeface="+mn-lt"/>
          <a:ea typeface="+mn-ea"/>
          <a:cs typeface="+mn-cs"/>
        </a:defRPr>
      </a:lvl1pPr>
      <a:lvl2pPr marL="521320" algn="l" defTabSz="1042637" rtl="0" eaLnBrk="1" latinLnBrk="0" hangingPunct="1">
        <a:defRPr sz="2100" kern="1200">
          <a:solidFill>
            <a:schemeClr val="tx1"/>
          </a:solidFill>
          <a:latin typeface="+mn-lt"/>
          <a:ea typeface="+mn-ea"/>
          <a:cs typeface="+mn-cs"/>
        </a:defRPr>
      </a:lvl2pPr>
      <a:lvl3pPr marL="1042637" algn="l" defTabSz="1042637" rtl="0" eaLnBrk="1" latinLnBrk="0" hangingPunct="1">
        <a:defRPr sz="2100" kern="1200">
          <a:solidFill>
            <a:schemeClr val="tx1"/>
          </a:solidFill>
          <a:latin typeface="+mn-lt"/>
          <a:ea typeface="+mn-ea"/>
          <a:cs typeface="+mn-cs"/>
        </a:defRPr>
      </a:lvl3pPr>
      <a:lvl4pPr marL="1563959" algn="l" defTabSz="1042637" rtl="0" eaLnBrk="1" latinLnBrk="0" hangingPunct="1">
        <a:defRPr sz="2100" kern="1200">
          <a:solidFill>
            <a:schemeClr val="tx1"/>
          </a:solidFill>
          <a:latin typeface="+mn-lt"/>
          <a:ea typeface="+mn-ea"/>
          <a:cs typeface="+mn-cs"/>
        </a:defRPr>
      </a:lvl4pPr>
      <a:lvl5pPr marL="2085272" algn="l" defTabSz="1042637" rtl="0" eaLnBrk="1" latinLnBrk="0" hangingPunct="1">
        <a:defRPr sz="2100" kern="1200">
          <a:solidFill>
            <a:schemeClr val="tx1"/>
          </a:solidFill>
          <a:latin typeface="+mn-lt"/>
          <a:ea typeface="+mn-ea"/>
          <a:cs typeface="+mn-cs"/>
        </a:defRPr>
      </a:lvl5pPr>
      <a:lvl6pPr marL="2606591" algn="l" defTabSz="1042637" rtl="0" eaLnBrk="1" latinLnBrk="0" hangingPunct="1">
        <a:defRPr sz="2100" kern="1200">
          <a:solidFill>
            <a:schemeClr val="tx1"/>
          </a:solidFill>
          <a:latin typeface="+mn-lt"/>
          <a:ea typeface="+mn-ea"/>
          <a:cs typeface="+mn-cs"/>
        </a:defRPr>
      </a:lvl6pPr>
      <a:lvl7pPr marL="3127909" algn="l" defTabSz="1042637" rtl="0" eaLnBrk="1" latinLnBrk="0" hangingPunct="1">
        <a:defRPr sz="2100" kern="1200">
          <a:solidFill>
            <a:schemeClr val="tx1"/>
          </a:solidFill>
          <a:latin typeface="+mn-lt"/>
          <a:ea typeface="+mn-ea"/>
          <a:cs typeface="+mn-cs"/>
        </a:defRPr>
      </a:lvl7pPr>
      <a:lvl8pPr marL="3649227" algn="l" defTabSz="1042637" rtl="0" eaLnBrk="1" latinLnBrk="0" hangingPunct="1">
        <a:defRPr sz="2100" kern="1200">
          <a:solidFill>
            <a:schemeClr val="tx1"/>
          </a:solidFill>
          <a:latin typeface="+mn-lt"/>
          <a:ea typeface="+mn-ea"/>
          <a:cs typeface="+mn-cs"/>
        </a:defRPr>
      </a:lvl8pPr>
      <a:lvl9pPr marL="4170545" algn="l" defTabSz="10426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slide" Target="slide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6.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jpeg"/><Relationship Id="rId5" Type="http://schemas.openxmlformats.org/officeDocument/2006/relationships/slide" Target="slide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17" Type="http://schemas.openxmlformats.org/officeDocument/2006/relationships/image" Target="../media/image4.emf"/><Relationship Id="rId2" Type="http://schemas.openxmlformats.org/officeDocument/2006/relationships/notesSlide" Target="../notesSlides/notesSlide2.xml"/><Relationship Id="rId16"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slide" Target="slide2.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17" Type="http://schemas.openxmlformats.org/officeDocument/2006/relationships/image" Target="../media/image4.emf"/><Relationship Id="rId2" Type="http://schemas.openxmlformats.org/officeDocument/2006/relationships/notesSlide" Target="../notesSlides/notesSlide3.xml"/><Relationship Id="rId16"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slide" Target="slide2.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17" Type="http://schemas.openxmlformats.org/officeDocument/2006/relationships/image" Target="../media/image4.emf"/><Relationship Id="rId2" Type="http://schemas.openxmlformats.org/officeDocument/2006/relationships/notesSlide" Target="../notesSlides/notesSlide4.xml"/><Relationship Id="rId16"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slide" Target="slide2.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jpeg"/><Relationship Id="rId18" Type="http://schemas.openxmlformats.org/officeDocument/2006/relationships/image" Target="../media/image3.jpeg"/><Relationship Id="rId3" Type="http://schemas.openxmlformats.org/officeDocument/2006/relationships/image" Target="../media/image17.jpeg"/><Relationship Id="rId7" Type="http://schemas.openxmlformats.org/officeDocument/2006/relationships/image" Target="../media/image22.jpeg"/><Relationship Id="rId12" Type="http://schemas.openxmlformats.org/officeDocument/2006/relationships/image" Target="../media/image28.jpeg"/><Relationship Id="rId17" Type="http://schemas.openxmlformats.org/officeDocument/2006/relationships/slide" Target="slide2.xml"/><Relationship Id="rId2" Type="http://schemas.openxmlformats.org/officeDocument/2006/relationships/notesSlide" Target="../notesSlides/notesSlide5.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21.jpeg"/><Relationship Id="rId11" Type="http://schemas.openxmlformats.org/officeDocument/2006/relationships/image" Target="../media/image27.png"/><Relationship Id="rId5" Type="http://schemas.openxmlformats.org/officeDocument/2006/relationships/image" Target="../media/image19.jpeg"/><Relationship Id="rId15" Type="http://schemas.openxmlformats.org/officeDocument/2006/relationships/image" Target="../media/image31.jpeg"/><Relationship Id="rId10" Type="http://schemas.openxmlformats.org/officeDocument/2006/relationships/image" Target="../media/image25.png"/><Relationship Id="rId19" Type="http://schemas.openxmlformats.org/officeDocument/2006/relationships/image" Target="../media/image4.emf"/><Relationship Id="rId4" Type="http://schemas.openxmlformats.org/officeDocument/2006/relationships/image" Target="../media/image18.jpeg"/><Relationship Id="rId9" Type="http://schemas.openxmlformats.org/officeDocument/2006/relationships/image" Target="../media/image24.png"/><Relationship Id="rId1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4.png"/><Relationship Id="rId18" Type="http://schemas.openxmlformats.org/officeDocument/2006/relationships/image" Target="../media/image3.jpeg"/><Relationship Id="rId3" Type="http://schemas.openxmlformats.org/officeDocument/2006/relationships/image" Target="../media/image28.jpeg"/><Relationship Id="rId7" Type="http://schemas.openxmlformats.org/officeDocument/2006/relationships/image" Target="../media/image17.jpeg"/><Relationship Id="rId12" Type="http://schemas.openxmlformats.org/officeDocument/2006/relationships/image" Target="../media/image23.png"/><Relationship Id="rId17" Type="http://schemas.openxmlformats.org/officeDocument/2006/relationships/slide" Target="slide2.xml"/><Relationship Id="rId2" Type="http://schemas.openxmlformats.org/officeDocument/2006/relationships/notesSlide" Target="../notesSlides/notesSlide6.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31.jpeg"/><Relationship Id="rId11" Type="http://schemas.openxmlformats.org/officeDocument/2006/relationships/image" Target="../media/image22.jpeg"/><Relationship Id="rId5" Type="http://schemas.openxmlformats.org/officeDocument/2006/relationships/image" Target="../media/image30.jpeg"/><Relationship Id="rId15" Type="http://schemas.openxmlformats.org/officeDocument/2006/relationships/image" Target="../media/image27.png"/><Relationship Id="rId10" Type="http://schemas.openxmlformats.org/officeDocument/2006/relationships/image" Target="../media/image21.jpeg"/><Relationship Id="rId19" Type="http://schemas.openxmlformats.org/officeDocument/2006/relationships/image" Target="../media/image4.emf"/><Relationship Id="rId4" Type="http://schemas.openxmlformats.org/officeDocument/2006/relationships/image" Target="../media/image29.jpeg"/><Relationship Id="rId9" Type="http://schemas.openxmlformats.org/officeDocument/2006/relationships/image" Target="../media/image19.jpe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xm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emf"/><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png"/><Relationship Id="rId1" Type="http://schemas.openxmlformats.org/officeDocument/2006/relationships/slideLayout" Target="../slideLayouts/slideLayout38.xml"/><Relationship Id="rId5" Type="http://schemas.openxmlformats.org/officeDocument/2006/relationships/image" Target="../media/image4.emf"/><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Products.ppsx#-1,4,PowerPoint Presentation" TargetMode="Externa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3.jpeg"/><Relationship Id="rId5" Type="http://schemas.openxmlformats.org/officeDocument/2006/relationships/slide" Target="slide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 Template 1.jpg"/>
          <p:cNvPicPr>
            <a:picLocks noChangeAspect="1"/>
          </p:cNvPicPr>
          <p:nvPr/>
        </p:nvPicPr>
        <p:blipFill>
          <a:blip r:embed="rId2" cstate="print"/>
          <a:stretch>
            <a:fillRect/>
          </a:stretch>
        </p:blipFill>
        <p:spPr>
          <a:xfrm>
            <a:off x="-125908" y="-20111"/>
            <a:ext cx="10983121" cy="7930440"/>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IXP400i diag.jpg"/>
          <p:cNvPicPr>
            <a:picLocks noChangeAspect="1"/>
          </p:cNvPicPr>
          <p:nvPr/>
        </p:nvPicPr>
        <p:blipFill>
          <a:blip r:embed="rId2"/>
          <a:stretch>
            <a:fillRect/>
          </a:stretch>
        </p:blipFill>
        <p:spPr>
          <a:xfrm>
            <a:off x="1417610" y="1260351"/>
            <a:ext cx="5072098" cy="5081686"/>
          </a:xfrm>
          <a:prstGeom prst="rect">
            <a:avLst/>
          </a:prstGeom>
        </p:spPr>
      </p:pic>
      <p:sp>
        <p:nvSpPr>
          <p:cNvPr id="67" name="Rectangle 66"/>
          <p:cNvSpPr/>
          <p:nvPr/>
        </p:nvSpPr>
        <p:spPr>
          <a:xfrm>
            <a:off x="8132782" y="3046301"/>
            <a:ext cx="1714512" cy="1357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13" name="Rectangle 12"/>
          <p:cNvSpPr/>
          <p:nvPr/>
        </p:nvSpPr>
        <p:spPr>
          <a:xfrm>
            <a:off x="7061212" y="2403360"/>
            <a:ext cx="2214578" cy="654510"/>
          </a:xfrm>
          <a:prstGeom prst="rect">
            <a:avLst/>
          </a:prstGeom>
          <a:effectLst/>
        </p:spPr>
        <p:txBody>
          <a:bodyPr wrap="square" lIns="99536" tIns="49770" rIns="99536" bIns="49770">
            <a:spAutoFit/>
          </a:bodyPr>
          <a:lstStyle/>
          <a:p>
            <a:r>
              <a:rPr lang="en-US" sz="2000" b="1" dirty="0" smtClean="0">
                <a:solidFill>
                  <a:srgbClr val="669900"/>
                </a:solidFill>
                <a:latin typeface="Arial" panose="020B0604020202020204" pitchFamily="34" charset="0"/>
                <a:ea typeface="Kozuka Gothic Pro M" pitchFamily="34" charset="-128"/>
                <a:cs typeface="Arial" panose="020B0604020202020204" pitchFamily="34" charset="0"/>
              </a:rPr>
              <a:t>5</a:t>
            </a:r>
            <a:r>
              <a:rPr lang="en-US" sz="20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a:t>
            </a:r>
            <a:r>
              <a:rPr lang="en-US"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main components used in </a:t>
            </a:r>
            <a:r>
              <a:rPr lang="en-US" sz="1400" b="1"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Impro Systems</a:t>
            </a:r>
            <a:r>
              <a:rPr lang="en-US" sz="1600" b="1"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a:t>
            </a:r>
            <a:endParaRPr lang="en-ZA"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p:cNvSpPr/>
          <p:nvPr/>
        </p:nvSpPr>
        <p:spPr>
          <a:xfrm>
            <a:off x="7061212" y="3117738"/>
            <a:ext cx="2489180" cy="1177730"/>
          </a:xfrm>
          <a:prstGeom prst="rect">
            <a:avLst/>
          </a:prstGeom>
          <a:effectLst/>
        </p:spPr>
        <p:txBody>
          <a:bodyPr wrap="square" lIns="99536" tIns="49770" rIns="99536" bIns="49770">
            <a:spAutoFit/>
          </a:bodyPr>
          <a:lstStyle/>
          <a:p>
            <a:pPr>
              <a:buFont typeface="Arial" pitchFamily="34" charset="0"/>
              <a:buChar char="•"/>
            </a:pPr>
            <a:r>
              <a:rPr lang="en-US"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Software</a:t>
            </a:r>
          </a:p>
          <a:p>
            <a:pPr>
              <a:buFont typeface="Arial" pitchFamily="34" charset="0"/>
              <a:buChar char="•"/>
            </a:pPr>
            <a:r>
              <a:rPr lang="en-US"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System Controllers (SC)</a:t>
            </a:r>
            <a:endParaRPr lang="en-ZA"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endParaRPr>
          </a:p>
          <a:p>
            <a:pPr>
              <a:buFont typeface="Arial" pitchFamily="34" charset="0"/>
              <a:buChar char="•"/>
            </a:pPr>
            <a:r>
              <a:rPr lang="en-ZA"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Door Controllers (DC)</a:t>
            </a:r>
          </a:p>
          <a:p>
            <a:pPr>
              <a:buFont typeface="Arial" pitchFamily="34" charset="0"/>
              <a:buChar char="•"/>
            </a:pPr>
            <a:r>
              <a:rPr lang="en-ZA"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Readers</a:t>
            </a:r>
          </a:p>
          <a:p>
            <a:pPr>
              <a:buFont typeface="Arial" pitchFamily="34" charset="0"/>
              <a:buChar char="•"/>
            </a:pPr>
            <a:r>
              <a:rPr lang="en-ZA"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Tags</a:t>
            </a:r>
            <a:endParaRPr lang="en-US" sz="14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endParaRPr>
          </a:p>
        </p:txBody>
      </p:sp>
      <p:sp>
        <p:nvSpPr>
          <p:cNvPr id="58" name="Rounded Rectangle 57"/>
          <p:cNvSpPr/>
          <p:nvPr/>
        </p:nvSpPr>
        <p:spPr>
          <a:xfrm>
            <a:off x="7366916" y="4637274"/>
            <a:ext cx="954762" cy="673949"/>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pic>
        <p:nvPicPr>
          <p:cNvPr id="59" name="Picture 58" descr="Family of Tags.png"/>
          <p:cNvPicPr>
            <a:picLocks noChangeAspect="1"/>
          </p:cNvPicPr>
          <p:nvPr/>
        </p:nvPicPr>
        <p:blipFill>
          <a:blip r:embed="rId3" cstate="print"/>
          <a:stretch>
            <a:fillRect/>
          </a:stretch>
        </p:blipFill>
        <p:spPr>
          <a:xfrm>
            <a:off x="7413322" y="4708714"/>
            <a:ext cx="852195" cy="545295"/>
          </a:xfrm>
          <a:prstGeom prst="rect">
            <a:avLst/>
          </a:prstGeom>
        </p:spPr>
      </p:pic>
      <p:sp>
        <p:nvSpPr>
          <p:cNvPr id="51" name="Rounded Rectangle 50"/>
          <p:cNvSpPr/>
          <p:nvPr/>
        </p:nvSpPr>
        <p:spPr>
          <a:xfrm>
            <a:off x="7366913" y="4637276"/>
            <a:ext cx="1000133" cy="714378"/>
          </a:xfrm>
          <a:prstGeom prst="roundRect">
            <a:avLst>
              <a:gd name="adj" fmla="val 16223"/>
            </a:avLst>
          </a:prstGeom>
          <a:solidFill>
            <a:srgbClr val="6699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28" name="Rectangle 27"/>
          <p:cNvSpPr/>
          <p:nvPr/>
        </p:nvSpPr>
        <p:spPr>
          <a:xfrm>
            <a:off x="846106" y="1182430"/>
            <a:ext cx="5715040"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29" name="Rectangle 28"/>
          <p:cNvSpPr/>
          <p:nvPr/>
        </p:nvSpPr>
        <p:spPr>
          <a:xfrm>
            <a:off x="1203296" y="1182431"/>
            <a:ext cx="214314" cy="535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47" name="Rounded Rectangle 46"/>
          <p:cNvSpPr/>
          <p:nvPr/>
        </p:nvSpPr>
        <p:spPr>
          <a:xfrm>
            <a:off x="2703496" y="2331920"/>
            <a:ext cx="324473" cy="331227"/>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68" name="Rounded Rectangle 67"/>
          <p:cNvSpPr/>
          <p:nvPr/>
        </p:nvSpPr>
        <p:spPr>
          <a:xfrm>
            <a:off x="4560882" y="2255100"/>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70" name="Rounded Rectangle 69"/>
          <p:cNvSpPr/>
          <p:nvPr/>
        </p:nvSpPr>
        <p:spPr>
          <a:xfrm>
            <a:off x="4560882" y="2626545"/>
            <a:ext cx="369678" cy="11465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71" name="Rounded Rectangle 70"/>
          <p:cNvSpPr/>
          <p:nvPr/>
        </p:nvSpPr>
        <p:spPr>
          <a:xfrm>
            <a:off x="2703494" y="2713997"/>
            <a:ext cx="324472" cy="117990"/>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31" name="Rounded Rectangle 30"/>
          <p:cNvSpPr/>
          <p:nvPr/>
        </p:nvSpPr>
        <p:spPr>
          <a:xfrm>
            <a:off x="5203824" y="2265327"/>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32" name="Rounded Rectangle 31"/>
          <p:cNvSpPr/>
          <p:nvPr/>
        </p:nvSpPr>
        <p:spPr>
          <a:xfrm>
            <a:off x="5203824" y="2616995"/>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33" name="Rounded Rectangle 32"/>
          <p:cNvSpPr/>
          <p:nvPr/>
        </p:nvSpPr>
        <p:spPr>
          <a:xfrm>
            <a:off x="5834278" y="2275554"/>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34" name="Rounded Rectangle 33"/>
          <p:cNvSpPr/>
          <p:nvPr/>
        </p:nvSpPr>
        <p:spPr>
          <a:xfrm>
            <a:off x="5834278" y="2626121"/>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35" name="Rounded Rectangle 34"/>
          <p:cNvSpPr/>
          <p:nvPr/>
        </p:nvSpPr>
        <p:spPr>
          <a:xfrm>
            <a:off x="4489446" y="1260351"/>
            <a:ext cx="324473" cy="336915"/>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36" name="Rounded Rectangle 35"/>
          <p:cNvSpPr/>
          <p:nvPr/>
        </p:nvSpPr>
        <p:spPr>
          <a:xfrm>
            <a:off x="3917940" y="3689243"/>
            <a:ext cx="324473" cy="357190"/>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37" name="Rounded Rectangle 36"/>
          <p:cNvSpPr/>
          <p:nvPr/>
        </p:nvSpPr>
        <p:spPr>
          <a:xfrm>
            <a:off x="3917940" y="5332318"/>
            <a:ext cx="324473" cy="336914"/>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45" name="Rounded Rectangle 44"/>
          <p:cNvSpPr/>
          <p:nvPr/>
        </p:nvSpPr>
        <p:spPr>
          <a:xfrm>
            <a:off x="4619832" y="4051277"/>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46" name="Rounded Rectangle 45"/>
          <p:cNvSpPr/>
          <p:nvPr/>
        </p:nvSpPr>
        <p:spPr>
          <a:xfrm>
            <a:off x="4619832" y="4402946"/>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48" name="Rounded Rectangle 47"/>
          <p:cNvSpPr/>
          <p:nvPr/>
        </p:nvSpPr>
        <p:spPr>
          <a:xfrm>
            <a:off x="5203824" y="4019496"/>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49" name="Rounded Rectangle 48"/>
          <p:cNvSpPr/>
          <p:nvPr/>
        </p:nvSpPr>
        <p:spPr>
          <a:xfrm>
            <a:off x="5203824" y="4412071"/>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50" name="Rounded Rectangle 49"/>
          <p:cNvSpPr/>
          <p:nvPr/>
        </p:nvSpPr>
        <p:spPr>
          <a:xfrm>
            <a:off x="5834278" y="4029723"/>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52" name="Rounded Rectangle 51"/>
          <p:cNvSpPr/>
          <p:nvPr/>
        </p:nvSpPr>
        <p:spPr>
          <a:xfrm>
            <a:off x="5834278" y="4412071"/>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53" name="Rounded Rectangle 52"/>
          <p:cNvSpPr/>
          <p:nvPr/>
        </p:nvSpPr>
        <p:spPr>
          <a:xfrm>
            <a:off x="4658555" y="5618069"/>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54" name="Rounded Rectangle 53"/>
          <p:cNvSpPr/>
          <p:nvPr/>
        </p:nvSpPr>
        <p:spPr>
          <a:xfrm>
            <a:off x="4658555" y="5969734"/>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55" name="Rounded Rectangle 54"/>
          <p:cNvSpPr/>
          <p:nvPr/>
        </p:nvSpPr>
        <p:spPr>
          <a:xfrm>
            <a:off x="5262774" y="5628296"/>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57" name="Rounded Rectangle 56"/>
          <p:cNvSpPr/>
          <p:nvPr/>
        </p:nvSpPr>
        <p:spPr>
          <a:xfrm>
            <a:off x="5262774" y="5978860"/>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60" name="Rounded Rectangle 59"/>
          <p:cNvSpPr/>
          <p:nvPr/>
        </p:nvSpPr>
        <p:spPr>
          <a:xfrm>
            <a:off x="5834278" y="5638522"/>
            <a:ext cx="369678" cy="302462"/>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61" name="Rounded Rectangle 60"/>
          <p:cNvSpPr/>
          <p:nvPr/>
        </p:nvSpPr>
        <p:spPr>
          <a:xfrm>
            <a:off x="5834278" y="5978860"/>
            <a:ext cx="369678" cy="134428"/>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
        <p:nvSpPr>
          <p:cNvPr id="56" name="Rounded Rectangle 55"/>
          <p:cNvSpPr/>
          <p:nvPr/>
        </p:nvSpPr>
        <p:spPr>
          <a:xfrm>
            <a:off x="1346172" y="1474665"/>
            <a:ext cx="1285884" cy="1214447"/>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42" name="Rounded Rectangle 41"/>
          <p:cNvSpPr/>
          <p:nvPr/>
        </p:nvSpPr>
        <p:spPr>
          <a:xfrm>
            <a:off x="1346172" y="3307686"/>
            <a:ext cx="1285884" cy="1214447"/>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43" name="Rounded Rectangle 42"/>
          <p:cNvSpPr/>
          <p:nvPr/>
        </p:nvSpPr>
        <p:spPr>
          <a:xfrm>
            <a:off x="1346172" y="4832251"/>
            <a:ext cx="1285884" cy="1214447"/>
          </a:xfrm>
          <a:prstGeom prst="roundRect">
            <a:avLst>
              <a:gd name="adj" fmla="val 9556"/>
            </a:avLst>
          </a:prstGeom>
          <a:solidFill>
            <a:srgbClr val="6699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dirty="0" smtClean="0"/>
              <a:t> </a:t>
            </a:r>
            <a:endParaRPr lang="en-US" dirty="0"/>
          </a:p>
        </p:txBody>
      </p:sp>
      <p:sp>
        <p:nvSpPr>
          <p:cNvPr id="65" name="TextBox 64"/>
          <p:cNvSpPr txBox="1"/>
          <p:nvPr/>
        </p:nvSpPr>
        <p:spPr>
          <a:xfrm>
            <a:off x="1890316" y="315913"/>
            <a:ext cx="5616574"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Architectural Diagrams</a:t>
            </a:r>
            <a:endParaRPr lang="en-ZA" sz="221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endParaRPr>
          </a:p>
        </p:txBody>
      </p:sp>
      <p:pic>
        <p:nvPicPr>
          <p:cNvPr id="66" name="Picture 65" descr="IXP400i Logo.png"/>
          <p:cNvPicPr>
            <a:picLocks noChangeAspect="1"/>
          </p:cNvPicPr>
          <p:nvPr/>
        </p:nvPicPr>
        <p:blipFill>
          <a:blip r:embed="rId4" cstate="print"/>
          <a:stretch>
            <a:fillRect/>
          </a:stretch>
        </p:blipFill>
        <p:spPr>
          <a:xfrm>
            <a:off x="9047848" y="5364807"/>
            <a:ext cx="1340691" cy="2014388"/>
          </a:xfrm>
          <a:prstGeom prst="rect">
            <a:avLst/>
          </a:prstGeom>
        </p:spPr>
      </p:pic>
      <p:pic>
        <p:nvPicPr>
          <p:cNvPr id="62" name="Picture 61" descr="home.jpg">
            <a:hlinkClick r:id="rId5" action="ppaction://hlinksldjump"/>
          </p:cNvPr>
          <p:cNvPicPr>
            <a:picLocks noChangeAspect="1"/>
          </p:cNvPicPr>
          <p:nvPr/>
        </p:nvPicPr>
        <p:blipFill>
          <a:blip r:embed="rId6" cstate="print"/>
          <a:stretch>
            <a:fillRect/>
          </a:stretch>
        </p:blipFill>
        <p:spPr>
          <a:xfrm>
            <a:off x="8850418" y="548680"/>
            <a:ext cx="1680858" cy="228344"/>
          </a:xfrm>
          <a:prstGeom prst="rect">
            <a:avLst/>
          </a:prstGeom>
        </p:spPr>
      </p:pic>
      <p:pic>
        <p:nvPicPr>
          <p:cNvPr id="64" name="Picture 63">
            <a:hlinkClick r:id="rId5" action="ppaction://hlinksldjump"/>
          </p:cNvPr>
          <p:cNvPicPr>
            <a:picLocks noChangeAspect="1"/>
          </p:cNvPicPr>
          <p:nvPr/>
        </p:nvPicPr>
        <p:blipFill>
          <a:blip r:embed="rId7"/>
          <a:stretch>
            <a:fillRect/>
          </a:stretch>
        </p:blipFill>
        <p:spPr>
          <a:xfrm>
            <a:off x="9982921" y="505677"/>
            <a:ext cx="264749" cy="234664"/>
          </a:xfrm>
          <a:prstGeom prst="rect">
            <a:avLst/>
          </a:prstGeom>
        </p:spPr>
      </p:pic>
    </p:spTree>
    <p:extLst>
      <p:ext uri="{BB962C8B-B14F-4D97-AF65-F5344CB8AC3E}">
        <p14:creationId xmlns:p14="http://schemas.microsoft.com/office/powerpoint/2010/main" val="38804798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wipe(down)">
                                      <p:cBhvr>
                                        <p:cTn id="21" dur="500"/>
                                        <p:tgtEl>
                                          <p:spTgt spid="14">
                                            <p:txEl>
                                              <p:pRg st="1" end="1"/>
                                            </p:txEl>
                                          </p:spTgt>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wipe(down)">
                                      <p:cBhvr>
                                        <p:cTn id="38" dur="500"/>
                                        <p:tgtEl>
                                          <p:spTgt spid="14">
                                            <p:txEl>
                                              <p:pRg st="2" end="2"/>
                                            </p:txEl>
                                          </p:spTgt>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4">
                                            <p:txEl>
                                              <p:pRg st="3" end="3"/>
                                            </p:txEl>
                                          </p:spTgt>
                                        </p:tgtEl>
                                        <p:attrNameLst>
                                          <p:attrName>style.visibility</p:attrName>
                                        </p:attrNameLst>
                                      </p:cBhvr>
                                      <p:to>
                                        <p:strVal val="visible"/>
                                      </p:to>
                                    </p:set>
                                    <p:animEffect transition="in" filter="wipe(down)">
                                      <p:cBhvr>
                                        <p:cTn id="70" dur="500"/>
                                        <p:tgtEl>
                                          <p:spTgt spid="14">
                                            <p:txEl>
                                              <p:pRg st="3" end="3"/>
                                            </p:txEl>
                                          </p:spTgt>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71"/>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4">
                                            <p:txEl>
                                              <p:pRg st="4" end="4"/>
                                            </p:txEl>
                                          </p:spTgt>
                                        </p:tgtEl>
                                        <p:attrNameLst>
                                          <p:attrName>style.visibility</p:attrName>
                                        </p:attrNameLst>
                                      </p:cBhvr>
                                      <p:to>
                                        <p:strVal val="visible"/>
                                      </p:to>
                                    </p:set>
                                    <p:animEffect transition="in" filter="wipe(down)">
                                      <p:cBhvr>
                                        <p:cTn id="105" dur="500"/>
                                        <p:tgtEl>
                                          <p:spTgt spid="14">
                                            <p:txEl>
                                              <p:pRg st="4" end="4"/>
                                            </p:txEl>
                                          </p:spTgt>
                                        </p:tgtEl>
                                      </p:cBhvr>
                                    </p:animEffect>
                                  </p:childTnLst>
                                </p:cTn>
                              </p:par>
                            </p:childTnLst>
                          </p:cTn>
                        </p:par>
                        <p:par>
                          <p:cTn id="106" fill="hold">
                            <p:stCondLst>
                              <p:cond delay="500"/>
                            </p:stCondLst>
                            <p:childTnLst>
                              <p:par>
                                <p:cTn id="107" presetID="1" presetClass="entr" presetSubtype="0" fill="hold" grpId="0" nodeType="after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51" grpId="0" animBg="1"/>
      <p:bldP spid="47" grpId="0" animBg="1"/>
      <p:bldP spid="68" grpId="0" animBg="1"/>
      <p:bldP spid="70" grpId="0" animBg="1"/>
      <p:bldP spid="71" grpId="0" animBg="1"/>
      <p:bldP spid="31" grpId="0" animBg="1"/>
      <p:bldP spid="32" grpId="0" animBg="1"/>
      <p:bldP spid="33" grpId="0" animBg="1"/>
      <p:bldP spid="34" grpId="0" animBg="1"/>
      <p:bldP spid="35" grpId="0" animBg="1"/>
      <p:bldP spid="36" grpId="0" animBg="1"/>
      <p:bldP spid="37" grpId="0" animBg="1"/>
      <p:bldP spid="45" grpId="0" animBg="1"/>
      <p:bldP spid="46" grpId="0" animBg="1"/>
      <p:bldP spid="48" grpId="0" animBg="1"/>
      <p:bldP spid="49" grpId="0" animBg="1"/>
      <p:bldP spid="50" grpId="0" animBg="1"/>
      <p:bldP spid="52" grpId="0" animBg="1"/>
      <p:bldP spid="53" grpId="0" animBg="1"/>
      <p:bldP spid="54" grpId="0" animBg="1"/>
      <p:bldP spid="55" grpId="0" animBg="1"/>
      <p:bldP spid="57" grpId="0" animBg="1"/>
      <p:bldP spid="60" grpId="0" animBg="1"/>
      <p:bldP spid="61" grpId="0" animBg="1"/>
      <p:bldP spid="56"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XP400 Diagram 2012.jpg"/>
          <p:cNvPicPr>
            <a:picLocks noChangeAspect="1"/>
          </p:cNvPicPr>
          <p:nvPr/>
        </p:nvPicPr>
        <p:blipFill>
          <a:blip r:embed="rId2"/>
          <a:stretch>
            <a:fillRect/>
          </a:stretch>
        </p:blipFill>
        <p:spPr>
          <a:xfrm>
            <a:off x="3272281" y="1260351"/>
            <a:ext cx="5242771" cy="5341415"/>
          </a:xfrm>
          <a:prstGeom prst="rect">
            <a:avLst/>
          </a:prstGeom>
        </p:spPr>
      </p:pic>
      <p:sp>
        <p:nvSpPr>
          <p:cNvPr id="10" name="TextBox 9"/>
          <p:cNvSpPr txBox="1"/>
          <p:nvPr/>
        </p:nvSpPr>
        <p:spPr>
          <a:xfrm>
            <a:off x="1890316" y="315913"/>
            <a:ext cx="6840760"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IXP400i Architecture Communication</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14" name="Picture 13" descr="IXP400i Logo.png"/>
          <p:cNvPicPr>
            <a:picLocks noChangeAspect="1"/>
          </p:cNvPicPr>
          <p:nvPr/>
        </p:nvPicPr>
        <p:blipFill>
          <a:blip r:embed="rId3" cstate="print"/>
          <a:stretch>
            <a:fillRect/>
          </a:stretch>
        </p:blipFill>
        <p:spPr>
          <a:xfrm>
            <a:off x="9047848" y="5364807"/>
            <a:ext cx="1340691" cy="2014388"/>
          </a:xfrm>
          <a:prstGeom prst="rect">
            <a:avLst/>
          </a:prstGeom>
        </p:spPr>
      </p:pic>
      <p:sp>
        <p:nvSpPr>
          <p:cNvPr id="2" name="TextBox 1"/>
          <p:cNvSpPr txBox="1"/>
          <p:nvPr/>
        </p:nvSpPr>
        <p:spPr>
          <a:xfrm>
            <a:off x="738188" y="1908423"/>
            <a:ext cx="2448272" cy="3112928"/>
          </a:xfrm>
          <a:prstGeom prst="rect">
            <a:avLst/>
          </a:prstGeom>
          <a:noFill/>
          <a:effectLst/>
        </p:spPr>
        <p:txBody>
          <a:bodyPr wrap="square" lIns="95782" tIns="47891" rIns="95782" bIns="47891" rtlCol="0">
            <a:spAutoFit/>
          </a:bodyPr>
          <a:lstStyle/>
          <a:p>
            <a:pPr fontAlgn="auto">
              <a:spcBef>
                <a:spcPts val="0"/>
              </a:spcBef>
              <a:spcAft>
                <a:spcPts val="0"/>
              </a:spcAft>
            </a:pPr>
            <a:r>
              <a:rPr lang="en-US" sz="1400" dirty="0">
                <a:solidFill>
                  <a:schemeClr val="tx1">
                    <a:lumMod val="85000"/>
                    <a:lumOff val="15000"/>
                  </a:schemeClr>
                </a:solidFill>
                <a:latin typeface="Arial" panose="020B0604020202020204" pitchFamily="34" charset="0"/>
                <a:ea typeface="Kozuka Gothic Pro M"/>
                <a:cs typeface="Arial" panose="020B0604020202020204" pitchFamily="34" charset="0"/>
              </a:rPr>
              <a:t>One of the major strengths of the IXP400i is the flexible system architecture that is able to fit the requirements of any site.  </a:t>
            </a:r>
          </a:p>
          <a:p>
            <a:pPr fontAlgn="auto">
              <a:spcBef>
                <a:spcPts val="0"/>
              </a:spcBef>
              <a:spcAft>
                <a:spcPts val="0"/>
              </a:spcAft>
            </a:pPr>
            <a:r>
              <a:rPr lang="en-US" sz="1400" dirty="0">
                <a:solidFill>
                  <a:schemeClr val="tx1">
                    <a:lumMod val="85000"/>
                    <a:lumOff val="15000"/>
                  </a:schemeClr>
                </a:solidFill>
                <a:latin typeface="Arial" panose="020B0604020202020204" pitchFamily="34" charset="0"/>
                <a:ea typeface="Kozuka Gothic Pro M"/>
                <a:cs typeface="Arial" panose="020B0604020202020204" pitchFamily="34" charset="0"/>
              </a:rPr>
              <a:t>Supporting </a:t>
            </a:r>
            <a: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t>multiple communication </a:t>
            </a:r>
            <a:r>
              <a:rPr lang="en-US" sz="1400" dirty="0">
                <a:solidFill>
                  <a:schemeClr val="tx1">
                    <a:lumMod val="85000"/>
                    <a:lumOff val="15000"/>
                  </a:schemeClr>
                </a:solidFill>
                <a:latin typeface="Arial" panose="020B0604020202020204" pitchFamily="34" charset="0"/>
                <a:ea typeface="Kozuka Gothic Pro M"/>
                <a:cs typeface="Arial" panose="020B0604020202020204" pitchFamily="34" charset="0"/>
              </a:rPr>
              <a:t>options </a:t>
            </a:r>
            <a: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t>simultaneously </a:t>
            </a:r>
            <a:b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br>
            <a: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t>on </a:t>
            </a:r>
            <a:r>
              <a:rPr lang="en-US" sz="1400" dirty="0">
                <a:solidFill>
                  <a:schemeClr val="tx1">
                    <a:lumMod val="85000"/>
                    <a:lumOff val="15000"/>
                  </a:schemeClr>
                </a:solidFill>
                <a:latin typeface="Arial" panose="020B0604020202020204" pitchFamily="34" charset="0"/>
                <a:ea typeface="Kozuka Gothic Pro M"/>
                <a:cs typeface="Arial" panose="020B0604020202020204" pitchFamily="34" charset="0"/>
              </a:rPr>
              <a:t>a single </a:t>
            </a:r>
            <a: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t>site</a:t>
            </a:r>
            <a:b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br>
            <a: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t>the </a:t>
            </a:r>
            <a:r>
              <a:rPr lang="en-US" sz="1400" dirty="0">
                <a:solidFill>
                  <a:schemeClr val="tx1">
                    <a:lumMod val="85000"/>
                    <a:lumOff val="15000"/>
                  </a:schemeClr>
                </a:solidFill>
                <a:latin typeface="Arial" panose="020B0604020202020204" pitchFamily="34" charset="0"/>
                <a:ea typeface="Kozuka Gothic Pro M"/>
                <a:cs typeface="Arial" panose="020B0604020202020204" pitchFamily="34" charset="0"/>
              </a:rPr>
              <a:t>configuration </a:t>
            </a:r>
            <a:endPar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endParaRPr>
          </a:p>
          <a:p>
            <a:pPr fontAlgn="auto">
              <a:spcBef>
                <a:spcPts val="0"/>
              </a:spcBef>
              <a:spcAft>
                <a:spcPts val="0"/>
              </a:spcAft>
            </a:pPr>
            <a:r>
              <a:rPr lang="en-US" sz="1400" dirty="0" smtClean="0">
                <a:solidFill>
                  <a:schemeClr val="tx1">
                    <a:lumMod val="85000"/>
                    <a:lumOff val="15000"/>
                  </a:schemeClr>
                </a:solidFill>
                <a:latin typeface="Arial" panose="020B0604020202020204" pitchFamily="34" charset="0"/>
                <a:ea typeface="Kozuka Gothic Pro M"/>
                <a:cs typeface="Arial" panose="020B0604020202020204" pitchFamily="34" charset="0"/>
              </a:rPr>
              <a:t>options are </a:t>
            </a:r>
            <a:r>
              <a:rPr lang="en-US" sz="1400" dirty="0">
                <a:solidFill>
                  <a:schemeClr val="tx1">
                    <a:lumMod val="85000"/>
                    <a:lumOff val="15000"/>
                  </a:schemeClr>
                </a:solidFill>
                <a:latin typeface="Arial" panose="020B0604020202020204" pitchFamily="34" charset="0"/>
                <a:ea typeface="Kozuka Gothic Pro M"/>
                <a:cs typeface="Arial" panose="020B0604020202020204" pitchFamily="34" charset="0"/>
              </a:rPr>
              <a:t>endless.</a:t>
            </a:r>
          </a:p>
          <a:p>
            <a:pPr fontAlgn="auto">
              <a:lnSpc>
                <a:spcPct val="200000"/>
              </a:lnSpc>
              <a:spcBef>
                <a:spcPts val="0"/>
              </a:spcBef>
              <a:spcAft>
                <a:spcPts val="0"/>
              </a:spcAft>
              <a:buFont typeface="Arial" pitchFamily="34" charset="0"/>
              <a:buChar char="•"/>
            </a:pPr>
            <a:endParaRPr lang="en-US" dirty="0">
              <a:latin typeface="Kozuka Gothic Pro M" pitchFamily="34" charset="-128"/>
              <a:ea typeface="Kozuka Gothic Pro M"/>
              <a:cs typeface="+mn-cs"/>
            </a:endParaRPr>
          </a:p>
        </p:txBody>
      </p:sp>
      <p:sp>
        <p:nvSpPr>
          <p:cNvPr id="8" name="Oval 7"/>
          <p:cNvSpPr/>
          <p:nvPr/>
        </p:nvSpPr>
        <p:spPr>
          <a:xfrm>
            <a:off x="594172" y="2052439"/>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6" name="Oval 15"/>
          <p:cNvSpPr/>
          <p:nvPr/>
        </p:nvSpPr>
        <p:spPr>
          <a:xfrm>
            <a:off x="594172" y="313552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pic>
        <p:nvPicPr>
          <p:cNvPr id="19" name="Picture 18" descr="home.jpg">
            <a:hlinkClick r:id="rId4" action="ppaction://hlinksldjump"/>
          </p:cNvPr>
          <p:cNvPicPr>
            <a:picLocks noChangeAspect="1"/>
          </p:cNvPicPr>
          <p:nvPr/>
        </p:nvPicPr>
        <p:blipFill>
          <a:blip r:embed="rId5" cstate="print"/>
          <a:stretch>
            <a:fillRect/>
          </a:stretch>
        </p:blipFill>
        <p:spPr>
          <a:xfrm>
            <a:off x="8850418" y="548680"/>
            <a:ext cx="1680858" cy="228344"/>
          </a:xfrm>
          <a:prstGeom prst="rect">
            <a:avLst/>
          </a:prstGeom>
        </p:spPr>
      </p:pic>
      <p:pic>
        <p:nvPicPr>
          <p:cNvPr id="20" name="Picture 19">
            <a:hlinkClick r:id="rId4" action="ppaction://hlinksldjump"/>
          </p:cNvPr>
          <p:cNvPicPr>
            <a:picLocks noChangeAspect="1"/>
          </p:cNvPicPr>
          <p:nvPr/>
        </p:nvPicPr>
        <p:blipFill>
          <a:blip r:embed="rId6"/>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68529472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XP400i Logo.png"/>
          <p:cNvPicPr>
            <a:picLocks noChangeAspect="1"/>
          </p:cNvPicPr>
          <p:nvPr/>
        </p:nvPicPr>
        <p:blipFill>
          <a:blip r:embed="rId2" cstate="print"/>
          <a:stretch>
            <a:fillRect/>
          </a:stretch>
        </p:blipFill>
        <p:spPr>
          <a:xfrm>
            <a:off x="9047848" y="5364807"/>
            <a:ext cx="1340691" cy="2014388"/>
          </a:xfrm>
          <a:prstGeom prst="rect">
            <a:avLst/>
          </a:prstGeom>
        </p:spPr>
      </p:pic>
      <p:sp>
        <p:nvSpPr>
          <p:cNvPr id="8" name="TextBox 7"/>
          <p:cNvSpPr txBox="1"/>
          <p:nvPr/>
        </p:nvSpPr>
        <p:spPr>
          <a:xfrm>
            <a:off x="846109" y="2923375"/>
            <a:ext cx="8858312" cy="576857"/>
          </a:xfrm>
          <a:prstGeom prst="rect">
            <a:avLst/>
          </a:prstGeom>
          <a:noFill/>
        </p:spPr>
        <p:txBody>
          <a:bodyPr wrap="square" lIns="99549" tIns="49776" rIns="99549" bIns="49776" rtlCol="0">
            <a:spAutoFit/>
          </a:bodyPr>
          <a:lstStyle/>
          <a:p>
            <a:pPr algn="ctr"/>
            <a:r>
              <a:rPr lang="en-US" sz="3000" dirty="0" smtClean="0">
                <a:solidFill>
                  <a:schemeClr val="tx1">
                    <a:lumMod val="75000"/>
                    <a:lumOff val="25000"/>
                  </a:schemeClr>
                </a:solidFill>
                <a:latin typeface="Arial" panose="020B0604020202020204" pitchFamily="34" charset="0"/>
                <a:cs typeface="Arial" panose="020B0604020202020204" pitchFamily="34" charset="0"/>
              </a:rPr>
              <a:t>IXP400i hardware</a:t>
            </a:r>
            <a:r>
              <a:rPr lang="en-US" sz="3000" b="1" dirty="0" smtClean="0">
                <a:solidFill>
                  <a:schemeClr val="tx1">
                    <a:lumMod val="75000"/>
                    <a:lumOff val="25000"/>
                  </a:schemeClr>
                </a:solidFill>
                <a:latin typeface="Arial" panose="020B0604020202020204" pitchFamily="34" charset="0"/>
                <a:cs typeface="Arial" panose="020B0604020202020204" pitchFamily="34" charset="0"/>
              </a:rPr>
              <a:t> COMPONENTS</a:t>
            </a:r>
          </a:p>
        </p:txBody>
      </p:sp>
      <p:pic>
        <p:nvPicPr>
          <p:cNvPr id="6" name="Picture 5"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7" name="Picture 6">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68529472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7479" y="1188343"/>
            <a:ext cx="9929881" cy="5521448"/>
            <a:chOff x="417479" y="1602869"/>
            <a:chExt cx="9929881" cy="5745681"/>
          </a:xfrm>
        </p:grpSpPr>
        <p:sp>
          <p:nvSpPr>
            <p:cNvPr id="14" name="Rounded Rectangle 13"/>
            <p:cNvSpPr/>
            <p:nvPr/>
          </p:nvSpPr>
          <p:spPr>
            <a:xfrm>
              <a:off x="417479" y="1602869"/>
              <a:ext cx="9858444" cy="5535348"/>
            </a:xfrm>
            <a:prstGeom prst="roundRect">
              <a:avLst>
                <a:gd name="adj" fmla="val 2696"/>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pic>
          <p:nvPicPr>
            <p:cNvPr id="28" name="Picture 27" descr="IXP400i image Library Cover.jpg"/>
            <p:cNvPicPr>
              <a:picLocks noChangeAspect="1"/>
            </p:cNvPicPr>
            <p:nvPr/>
          </p:nvPicPr>
          <p:blipFill>
            <a:blip r:embed="rId2" cstate="print"/>
            <a:stretch>
              <a:fillRect/>
            </a:stretch>
          </p:blipFill>
          <p:spPr>
            <a:xfrm>
              <a:off x="5775329" y="1708929"/>
              <a:ext cx="4500594" cy="4279792"/>
            </a:xfrm>
            <a:prstGeom prst="rect">
              <a:avLst/>
            </a:prstGeom>
          </p:spPr>
        </p:pic>
        <p:sp>
          <p:nvSpPr>
            <p:cNvPr id="13" name="TextBox 12"/>
            <p:cNvSpPr txBox="1"/>
            <p:nvPr/>
          </p:nvSpPr>
          <p:spPr>
            <a:xfrm>
              <a:off x="774670" y="3176448"/>
              <a:ext cx="7358114" cy="4172102"/>
            </a:xfrm>
            <a:prstGeom prst="rect">
              <a:avLst/>
            </a:prstGeom>
            <a:noFill/>
          </p:spPr>
          <p:txBody>
            <a:bodyPr wrap="square" lIns="99543" tIns="49773" rIns="99543" bIns="49773" rtlCol="0">
              <a:spAutoFit/>
            </a:bodyPr>
            <a:lstStyle/>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ARM920T Microprocessor Core operating at </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200 </a:t>
              </a:r>
              <a:r>
                <a:rPr lang="en-US" sz="1200" dirty="0" err="1" smtClean="0">
                  <a:solidFill>
                    <a:schemeClr val="tx1">
                      <a:lumMod val="75000"/>
                      <a:lumOff val="25000"/>
                    </a:schemeClr>
                  </a:solidFill>
                  <a:latin typeface="Arial" panose="020B0604020202020204" pitchFamily="34" charset="0"/>
                  <a:cs typeface="Arial" panose="020B0604020202020204" pitchFamily="34" charset="0"/>
                </a:rPr>
                <a:t>mips</a:t>
              </a:r>
              <a:r>
                <a:rPr lang="en-US" sz="1200" dirty="0" smtClean="0">
                  <a:solidFill>
                    <a:schemeClr val="tx1">
                      <a:lumMod val="75000"/>
                      <a:lumOff val="25000"/>
                    </a:schemeClr>
                  </a:solidFill>
                  <a:latin typeface="Arial" panose="020B0604020202020204" pitchFamily="34" charset="0"/>
                  <a:cs typeface="Arial" panose="020B0604020202020204" pitchFamily="34" charset="0"/>
                </a:rPr>
                <a:t> (million instructions per second). </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Linux Operating System.</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64 MB SDRAM Memory and 8 MB Flash Memory.</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LEDs indicate transmit and receive line activity for diagnostics.</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Remote Firmware download capability.</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Supports a secure logon when changing Controller </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Configuration settings using the Ethernet Discovery Utility.</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An Ethernet Controller Port for connection to an </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Ethernet Switch or Hub (or other network device).</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An RS485 Controller Bus Port for connection to other </a:t>
              </a:r>
            </a:p>
            <a:p>
              <a:pPr>
                <a:lnSpc>
                  <a:spcPts val="1600"/>
                </a:lnSpc>
              </a:pPr>
              <a:r>
                <a:rPr lang="en-US" sz="1200" dirty="0" err="1" smtClean="0">
                  <a:solidFill>
                    <a:schemeClr val="tx1">
                      <a:lumMod val="75000"/>
                      <a:lumOff val="25000"/>
                    </a:schemeClr>
                  </a:solidFill>
                  <a:latin typeface="Arial" panose="020B0604020202020204" pitchFamily="34" charset="0"/>
                  <a:cs typeface="Arial" panose="020B0604020202020204" pitchFamily="34" charset="0"/>
                </a:rPr>
                <a:t>ImproX</a:t>
              </a:r>
              <a:r>
                <a:rPr lang="en-US" sz="1200" dirty="0" smtClean="0">
                  <a:solidFill>
                    <a:schemeClr val="tx1">
                      <a:lumMod val="75000"/>
                      <a:lumOff val="25000"/>
                    </a:schemeClr>
                  </a:solidFill>
                  <a:latin typeface="Arial" panose="020B0604020202020204" pitchFamily="34" charset="0"/>
                  <a:cs typeface="Arial" panose="020B0604020202020204" pitchFamily="34" charset="0"/>
                </a:rPr>
                <a:t> (EC</a:t>
              </a:r>
              <a:r>
                <a:rPr lang="en-US" sz="1200" baseline="30000" dirty="0" smtClean="0">
                  <a:solidFill>
                    <a:schemeClr val="tx1">
                      <a:lumMod val="75000"/>
                      <a:lumOff val="25000"/>
                    </a:schemeClr>
                  </a:solidFill>
                  <a:latin typeface="Arial" panose="020B0604020202020204" pitchFamily="34" charset="0"/>
                  <a:cs typeface="Arial" panose="020B0604020202020204" pitchFamily="34" charset="0"/>
                </a:rPr>
                <a:t>II</a:t>
              </a:r>
              <a:r>
                <a:rPr lang="en-US" sz="1200" dirty="0" smtClean="0">
                  <a:solidFill>
                    <a:schemeClr val="tx1">
                      <a:lumMod val="75000"/>
                      <a:lumOff val="25000"/>
                    </a:schemeClr>
                  </a:solidFill>
                  <a:latin typeface="Arial" panose="020B0604020202020204" pitchFamily="34" charset="0"/>
                  <a:cs typeface="Arial" panose="020B0604020202020204" pitchFamily="34" charset="0"/>
                </a:rPr>
                <a:t>) Ethernet Controllers.</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An RS485 Terminal Bus Port for connection to up to 64 Terminal Fixed Addresses.</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Operation from power inputs in the range 10 V DC to 30 V DC.</a:t>
              </a:r>
            </a:p>
            <a:p>
              <a:pPr>
                <a:lnSpc>
                  <a:spcPts val="1600"/>
                </a:lnSpc>
              </a:pPr>
              <a:r>
                <a:rPr lang="en-GB" sz="1200" dirty="0" smtClean="0">
                  <a:solidFill>
                    <a:schemeClr val="tx1">
                      <a:lumMod val="75000"/>
                      <a:lumOff val="25000"/>
                    </a:schemeClr>
                  </a:solidFill>
                  <a:latin typeface="Arial" panose="020B0604020202020204" pitchFamily="34" charset="0"/>
                  <a:cs typeface="Arial" panose="020B0604020202020204" pitchFamily="34" charset="0"/>
                </a:rPr>
                <a:t>Fully network compatible (10/100/1 000 </a:t>
              </a:r>
              <a:r>
                <a:rPr lang="en-GB" sz="1200" dirty="0" err="1" smtClean="0">
                  <a:solidFill>
                    <a:schemeClr val="tx1">
                      <a:lumMod val="75000"/>
                      <a:lumOff val="25000"/>
                    </a:schemeClr>
                  </a:solidFill>
                  <a:latin typeface="Arial" panose="020B0604020202020204" pitchFamily="34" charset="0"/>
                  <a:cs typeface="Arial" panose="020B0604020202020204" pitchFamily="34" charset="0"/>
                </a:rPr>
                <a:t>MBps</a:t>
              </a:r>
              <a:r>
                <a:rPr lang="en-GB" sz="1200" dirty="0" smtClean="0">
                  <a:solidFill>
                    <a:schemeClr val="tx1">
                      <a:lumMod val="75000"/>
                      <a:lumOff val="25000"/>
                    </a:schemeClr>
                  </a:solidFill>
                  <a:latin typeface="Arial" panose="020B0604020202020204" pitchFamily="34" charset="0"/>
                  <a:cs typeface="Arial" panose="020B0604020202020204" pitchFamily="34" charset="0"/>
                </a:rPr>
                <a:t> over the WAN or LAN).</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Power Input Fail and Battery Low signal reporting.</a:t>
              </a:r>
            </a:p>
            <a:p>
              <a:pPr>
                <a:lnSpc>
                  <a:spcPts val="1600"/>
                </a:lnSpc>
              </a:pPr>
              <a:r>
                <a:rPr lang="en-US" sz="1200" dirty="0" smtClean="0">
                  <a:solidFill>
                    <a:schemeClr val="tx1">
                      <a:lumMod val="75000"/>
                      <a:lumOff val="25000"/>
                    </a:schemeClr>
                  </a:solidFill>
                  <a:latin typeface="Arial" panose="020B0604020202020204" pitchFamily="34" charset="0"/>
                  <a:cs typeface="Arial" panose="020B0604020202020204" pitchFamily="34" charset="0"/>
                </a:rPr>
                <a:t>48 Hour Hibernation Mode for extended battery backup of the </a:t>
              </a:r>
            </a:p>
            <a:p>
              <a:pPr>
                <a:lnSpc>
                  <a:spcPts val="1600"/>
                </a:lnSpc>
              </a:pPr>
              <a:r>
                <a:rPr lang="en-US" sz="1200" dirty="0" err="1" smtClean="0">
                  <a:solidFill>
                    <a:schemeClr val="tx1">
                      <a:lumMod val="75000"/>
                      <a:lumOff val="25000"/>
                    </a:schemeClr>
                  </a:solidFill>
                  <a:latin typeface="Arial" panose="020B0604020202020204" pitchFamily="34" charset="0"/>
                  <a:cs typeface="Arial" panose="020B0604020202020204" pitchFamily="34" charset="0"/>
                </a:rPr>
                <a:t>ImproX</a:t>
              </a:r>
              <a:r>
                <a:rPr lang="en-US" sz="1200" dirty="0" smtClean="0">
                  <a:solidFill>
                    <a:schemeClr val="tx1">
                      <a:lumMod val="75000"/>
                      <a:lumOff val="25000"/>
                    </a:schemeClr>
                  </a:solidFill>
                  <a:latin typeface="Arial" panose="020B0604020202020204" pitchFamily="34" charset="0"/>
                  <a:cs typeface="Arial" panose="020B0604020202020204" pitchFamily="34" charset="0"/>
                </a:rPr>
                <a:t> (ECII) Ethernet Controllers database (including transactions).</a:t>
              </a:r>
            </a:p>
            <a:p>
              <a:r>
                <a:rPr lang="en-US" sz="1400" dirty="0" smtClean="0">
                  <a:solidFill>
                    <a:schemeClr val="tx1">
                      <a:lumMod val="65000"/>
                      <a:lumOff val="35000"/>
                    </a:schemeClr>
                  </a:solidFill>
                </a:rPr>
                <a:t>	</a:t>
              </a:r>
            </a:p>
          </p:txBody>
        </p:sp>
        <p:sp>
          <p:nvSpPr>
            <p:cNvPr id="32" name="Oval 31"/>
            <p:cNvSpPr/>
            <p:nvPr/>
          </p:nvSpPr>
          <p:spPr>
            <a:xfrm>
              <a:off x="631794" y="3329400"/>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4" name="Rectangle 23"/>
            <p:cNvSpPr/>
            <p:nvPr/>
          </p:nvSpPr>
          <p:spPr>
            <a:xfrm>
              <a:off x="8990041" y="5282038"/>
              <a:ext cx="1214445" cy="654528"/>
            </a:xfrm>
            <a:prstGeom prst="rect">
              <a:avLst/>
            </a:prstGeom>
          </p:spPr>
          <p:txBody>
            <a:bodyPr wrap="square" lIns="99556" tIns="49779" rIns="99556" bIns="49779">
              <a:spAutoFit/>
            </a:bodyPr>
            <a:lstStyle/>
            <a:p>
              <a:r>
                <a:rPr lang="en-US" sz="900" dirty="0" smtClean="0">
                  <a:solidFill>
                    <a:srgbClr val="669900"/>
                  </a:solidFill>
                  <a:latin typeface="Arial" panose="020B0604020202020204" pitchFamily="34" charset="0"/>
                  <a:cs typeface="Arial" panose="020B0604020202020204" pitchFamily="34" charset="0"/>
                </a:rPr>
                <a:t>XEC900-0-0-GB</a:t>
              </a:r>
              <a:r>
                <a:rPr lang="en-US" sz="900" dirty="0" smtClean="0">
                  <a:solidFill>
                    <a:schemeClr val="tx1">
                      <a:lumMod val="75000"/>
                      <a:lumOff val="25000"/>
                    </a:schemeClr>
                  </a:solidFill>
                  <a:latin typeface="Arial" panose="020B0604020202020204" pitchFamily="34" charset="0"/>
                  <a:cs typeface="Arial" panose="020B0604020202020204" pitchFamily="34" charset="0"/>
                </a:rPr>
                <a:t> </a:t>
              </a:r>
              <a:r>
                <a:rPr lang="en-US" sz="900" dirty="0" smtClean="0">
                  <a:solidFill>
                    <a:schemeClr val="tx1">
                      <a:lumMod val="65000"/>
                      <a:lumOff val="35000"/>
                    </a:schemeClr>
                  </a:solidFill>
                  <a:latin typeface="Arial" panose="020B0604020202020204" pitchFamily="34" charset="0"/>
                  <a:cs typeface="Arial" panose="020B0604020202020204" pitchFamily="34" charset="0"/>
                </a:rPr>
                <a:t>– IXP400i Ethernet Controller in Aluminum Housing</a:t>
              </a:r>
              <a:endParaRPr lang="en-US"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Rectangle 25"/>
            <p:cNvSpPr/>
            <p:nvPr/>
          </p:nvSpPr>
          <p:spPr>
            <a:xfrm>
              <a:off x="8990038" y="4375365"/>
              <a:ext cx="1357322" cy="931527"/>
            </a:xfrm>
            <a:prstGeom prst="rect">
              <a:avLst/>
            </a:prstGeom>
          </p:spPr>
          <p:txBody>
            <a:bodyPr wrap="square" lIns="99556" tIns="49779" rIns="99556" bIns="49779">
              <a:spAutoFit/>
            </a:bodyPr>
            <a:lstStyle/>
            <a:p>
              <a:r>
                <a:rPr lang="en-US" sz="900" dirty="0" smtClean="0">
                  <a:solidFill>
                    <a:srgbClr val="669900"/>
                  </a:solidFill>
                  <a:latin typeface="Arial" panose="020B0604020202020204" pitchFamily="34" charset="0"/>
                  <a:cs typeface="Arial" panose="020B0604020202020204" pitchFamily="34" charset="0"/>
                </a:rPr>
                <a:t>IPS970-0-0-GB</a:t>
              </a:r>
              <a:r>
                <a:rPr lang="en-US" sz="900" dirty="0" smtClean="0">
                  <a:solidFill>
                    <a:schemeClr val="tx1">
                      <a:lumMod val="75000"/>
                      <a:lumOff val="25000"/>
                    </a:schemeClr>
                  </a:solidFill>
                  <a:latin typeface="Arial" panose="020B0604020202020204" pitchFamily="34" charset="0"/>
                  <a:cs typeface="Arial" panose="020B0604020202020204" pitchFamily="34" charset="0"/>
                </a:rPr>
                <a:t> </a:t>
              </a:r>
              <a:r>
                <a:rPr lang="en-US" sz="900" dirty="0">
                  <a:solidFill>
                    <a:schemeClr val="tx1">
                      <a:lumMod val="65000"/>
                      <a:lumOff val="35000"/>
                    </a:schemeClr>
                  </a:solidFill>
                  <a:latin typeface="Arial" panose="020B0604020202020204" pitchFamily="34" charset="0"/>
                  <a:cs typeface="Arial" panose="020B0604020202020204" pitchFamily="34" charset="0"/>
                </a:rPr>
                <a:t>– </a:t>
              </a:r>
              <a:r>
                <a:rPr lang="en-US" sz="900" dirty="0" smtClean="0">
                  <a:solidFill>
                    <a:schemeClr val="tx1">
                      <a:lumMod val="65000"/>
                      <a:lumOff val="35000"/>
                    </a:schemeClr>
                  </a:solidFill>
                  <a:latin typeface="Arial" panose="020B0604020202020204" pitchFamily="34" charset="0"/>
                  <a:cs typeface="Arial" panose="020B0604020202020204" pitchFamily="34" charset="0"/>
                </a:rPr>
                <a:t>IXP400i Ethernet Controller in power supply box – LAN/WAN &amp; RS485 Connectivity</a:t>
              </a:r>
              <a:endParaRPr lang="en-US"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09146" y="1827666"/>
              <a:ext cx="7623636" cy="1353689"/>
            </a:xfrm>
            <a:prstGeom prst="rect">
              <a:avLst/>
            </a:prstGeom>
            <a:noFill/>
          </p:spPr>
          <p:txBody>
            <a:bodyPr wrap="square" lIns="99556" tIns="49779" rIns="99556" bIns="49779" rtlCol="0">
              <a:spAutoFit/>
            </a:bodyPr>
            <a:lstStyle/>
            <a:p>
              <a:r>
                <a:rPr lang="en-US" sz="1800" dirty="0" smtClean="0">
                  <a:solidFill>
                    <a:schemeClr val="tx1">
                      <a:lumMod val="75000"/>
                      <a:lumOff val="25000"/>
                    </a:schemeClr>
                  </a:solidFill>
                  <a:latin typeface="Arial" panose="020B0604020202020204" pitchFamily="34" charset="0"/>
                  <a:cs typeface="Arial" panose="020B0604020202020204" pitchFamily="34" charset="0"/>
                </a:rPr>
                <a:t>The </a:t>
              </a:r>
              <a:r>
                <a:rPr lang="en-US" sz="1800" dirty="0" err="1" smtClean="0">
                  <a:solidFill>
                    <a:schemeClr val="tx1">
                      <a:lumMod val="75000"/>
                      <a:lumOff val="25000"/>
                    </a:schemeClr>
                  </a:solidFill>
                  <a:latin typeface="Arial" panose="020B0604020202020204" pitchFamily="34" charset="0"/>
                  <a:cs typeface="Arial" panose="020B0604020202020204" pitchFamily="34" charset="0"/>
                </a:rPr>
                <a:t>ImproX</a:t>
              </a:r>
              <a:r>
                <a:rPr lang="en-US" sz="1800" dirty="0" smtClean="0">
                  <a:solidFill>
                    <a:schemeClr val="tx1">
                      <a:lumMod val="75000"/>
                      <a:lumOff val="25000"/>
                    </a:schemeClr>
                  </a:solidFill>
                  <a:latin typeface="Arial" panose="020B0604020202020204" pitchFamily="34" charset="0"/>
                  <a:cs typeface="Arial" panose="020B0604020202020204" pitchFamily="34" charset="0"/>
                </a:rPr>
                <a:t> (ECII) Ethernet Controller is a fully Ethernet compatible Controller for use in the </a:t>
              </a:r>
              <a:r>
                <a:rPr lang="en-US" sz="1800" b="1" dirty="0" smtClean="0">
                  <a:solidFill>
                    <a:schemeClr val="tx1">
                      <a:lumMod val="75000"/>
                      <a:lumOff val="25000"/>
                    </a:schemeClr>
                  </a:solidFill>
                  <a:latin typeface="Arial" panose="020B0604020202020204" pitchFamily="34" charset="0"/>
                  <a:cs typeface="Arial" panose="020B0604020202020204" pitchFamily="34" charset="0"/>
                </a:rPr>
                <a:t>IXP400i</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Access Control System:</a:t>
              </a:r>
            </a:p>
            <a:p>
              <a:pPr lvl="2">
                <a:buFont typeface="Arial" pitchFamily="34" charset="0"/>
                <a:buChar char="•"/>
              </a:pPr>
              <a:endParaRPr lang="en-US" sz="1400" dirty="0" smtClean="0">
                <a:solidFill>
                  <a:schemeClr val="tx1">
                    <a:lumMod val="75000"/>
                    <a:lumOff val="25000"/>
                  </a:schemeClr>
                </a:solidFill>
                <a:latin typeface="Arial" panose="020B0604020202020204" pitchFamily="34" charset="0"/>
                <a:cs typeface="Arial" panose="020B0604020202020204" pitchFamily="34" charset="0"/>
              </a:endParaRPr>
            </a:p>
            <a:p>
              <a:pPr lvl="2">
                <a:buFont typeface="Arial" pitchFamily="34" charset="0"/>
                <a:buChar char="•"/>
              </a:pPr>
              <a:r>
                <a:rPr lang="en-US" sz="1400" dirty="0" smtClean="0">
                  <a:solidFill>
                    <a:schemeClr val="tx1">
                      <a:lumMod val="75000"/>
                      <a:lumOff val="25000"/>
                    </a:schemeClr>
                  </a:solidFill>
                  <a:latin typeface="Arial" panose="020B0604020202020204" pitchFamily="34" charset="0"/>
                  <a:cs typeface="Arial" panose="020B0604020202020204" pitchFamily="34" charset="0"/>
                </a:rPr>
                <a:t>    a mild steel cabinet </a:t>
              </a:r>
              <a:r>
                <a:rPr lang="en-US" sz="1400" b="1" dirty="0" smtClean="0">
                  <a:solidFill>
                    <a:schemeClr val="tx1">
                      <a:lumMod val="75000"/>
                      <a:lumOff val="25000"/>
                    </a:schemeClr>
                  </a:solidFill>
                  <a:latin typeface="Arial" panose="020B0604020202020204" pitchFamily="34" charset="0"/>
                  <a:cs typeface="Arial" panose="020B0604020202020204" pitchFamily="34" charset="0"/>
                </a:rPr>
                <a:t>OR</a:t>
              </a:r>
            </a:p>
            <a:p>
              <a:pPr lvl="2">
                <a:buFont typeface="Arial" pitchFamily="34" charset="0"/>
                <a:buChar char="•"/>
              </a:pPr>
              <a:r>
                <a:rPr lang="en-US" sz="1400" dirty="0" smtClean="0">
                  <a:solidFill>
                    <a:schemeClr val="tx1">
                      <a:lumMod val="75000"/>
                      <a:lumOff val="25000"/>
                    </a:schemeClr>
                  </a:solidFill>
                  <a:latin typeface="Arial" panose="020B0604020202020204" pitchFamily="34" charset="0"/>
                  <a:cs typeface="Arial" panose="020B0604020202020204" pitchFamily="34" charset="0"/>
                </a:rPr>
                <a:t>    extruded </a:t>
              </a:r>
              <a:r>
                <a:rPr lang="en-US" sz="1400" dirty="0" err="1" smtClean="0">
                  <a:solidFill>
                    <a:schemeClr val="tx1">
                      <a:lumMod val="75000"/>
                      <a:lumOff val="25000"/>
                    </a:schemeClr>
                  </a:solidFill>
                  <a:latin typeface="Arial" panose="020B0604020202020204" pitchFamily="34" charset="0"/>
                  <a:cs typeface="Arial" panose="020B0604020202020204" pitchFamily="34" charset="0"/>
                </a:rPr>
                <a:t>aluminium</a:t>
              </a:r>
              <a:r>
                <a:rPr lang="en-US" sz="1400" dirty="0" smtClean="0">
                  <a:solidFill>
                    <a:schemeClr val="tx1">
                      <a:lumMod val="75000"/>
                      <a:lumOff val="25000"/>
                    </a:schemeClr>
                  </a:solidFill>
                  <a:latin typeface="Arial" panose="020B0604020202020204" pitchFamily="34" charset="0"/>
                  <a:cs typeface="Arial" panose="020B0604020202020204" pitchFamily="34" charset="0"/>
                </a:rPr>
                <a:t> housing</a:t>
              </a:r>
              <a:endParaRPr lang="en-ZA" sz="1400" dirty="0"/>
            </a:p>
          </p:txBody>
        </p:sp>
        <p:sp>
          <p:nvSpPr>
            <p:cNvPr id="36" name="Oval 35"/>
            <p:cNvSpPr/>
            <p:nvPr/>
          </p:nvSpPr>
          <p:spPr>
            <a:xfrm>
              <a:off x="631794" y="3708788"/>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9" name="Oval 38"/>
            <p:cNvSpPr/>
            <p:nvPr/>
          </p:nvSpPr>
          <p:spPr>
            <a:xfrm>
              <a:off x="631794" y="3923102"/>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0" name="Oval 39"/>
            <p:cNvSpPr/>
            <p:nvPr/>
          </p:nvSpPr>
          <p:spPr>
            <a:xfrm>
              <a:off x="631794" y="4137416"/>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1" name="Oval 40"/>
            <p:cNvSpPr/>
            <p:nvPr/>
          </p:nvSpPr>
          <p:spPr>
            <a:xfrm>
              <a:off x="631794" y="4351730"/>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2" name="Oval 41"/>
            <p:cNvSpPr/>
            <p:nvPr/>
          </p:nvSpPr>
          <p:spPr>
            <a:xfrm>
              <a:off x="631794" y="4566044"/>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4" name="Oval 43"/>
            <p:cNvSpPr/>
            <p:nvPr/>
          </p:nvSpPr>
          <p:spPr>
            <a:xfrm>
              <a:off x="631794" y="4994672"/>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6" name="Oval 45"/>
            <p:cNvSpPr/>
            <p:nvPr/>
          </p:nvSpPr>
          <p:spPr>
            <a:xfrm>
              <a:off x="631794" y="5423301"/>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8" name="Oval 47"/>
            <p:cNvSpPr/>
            <p:nvPr/>
          </p:nvSpPr>
          <p:spPr>
            <a:xfrm>
              <a:off x="631794" y="5851929"/>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9" name="Oval 48"/>
            <p:cNvSpPr/>
            <p:nvPr/>
          </p:nvSpPr>
          <p:spPr>
            <a:xfrm>
              <a:off x="631794" y="6066242"/>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50" name="Oval 49"/>
            <p:cNvSpPr/>
            <p:nvPr/>
          </p:nvSpPr>
          <p:spPr>
            <a:xfrm>
              <a:off x="631794" y="6280556"/>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51" name="Oval 50"/>
            <p:cNvSpPr/>
            <p:nvPr/>
          </p:nvSpPr>
          <p:spPr>
            <a:xfrm>
              <a:off x="631794" y="6494870"/>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52" name="Oval 51"/>
            <p:cNvSpPr/>
            <p:nvPr/>
          </p:nvSpPr>
          <p:spPr>
            <a:xfrm>
              <a:off x="631794" y="6709184"/>
              <a:ext cx="71845" cy="71845"/>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grpSp>
      <p:sp>
        <p:nvSpPr>
          <p:cNvPr id="27" name="TextBox 26"/>
          <p:cNvSpPr txBox="1"/>
          <p:nvPr/>
        </p:nvSpPr>
        <p:spPr>
          <a:xfrm>
            <a:off x="1890316" y="315913"/>
            <a:ext cx="475247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System Controllers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53" name="Picture 52" descr="IXP400i Logo.png"/>
          <p:cNvPicPr>
            <a:picLocks noChangeAspect="1"/>
          </p:cNvPicPr>
          <p:nvPr/>
        </p:nvPicPr>
        <p:blipFill>
          <a:blip r:embed="rId3" cstate="print"/>
          <a:stretch>
            <a:fillRect/>
          </a:stretch>
        </p:blipFill>
        <p:spPr>
          <a:xfrm>
            <a:off x="9047848" y="5364807"/>
            <a:ext cx="1340691" cy="2014388"/>
          </a:xfrm>
          <a:prstGeom prst="rect">
            <a:avLst/>
          </a:prstGeom>
        </p:spPr>
      </p:pic>
      <p:pic>
        <p:nvPicPr>
          <p:cNvPr id="30" name="Picture 29" descr="home.jpg">
            <a:hlinkClick r:id="rId4" action="ppaction://hlinksldjump"/>
          </p:cNvPr>
          <p:cNvPicPr>
            <a:picLocks noChangeAspect="1"/>
          </p:cNvPicPr>
          <p:nvPr/>
        </p:nvPicPr>
        <p:blipFill>
          <a:blip r:embed="rId5" cstate="print"/>
          <a:stretch>
            <a:fillRect/>
          </a:stretch>
        </p:blipFill>
        <p:spPr>
          <a:xfrm>
            <a:off x="8850418" y="548680"/>
            <a:ext cx="1680858" cy="228344"/>
          </a:xfrm>
          <a:prstGeom prst="rect">
            <a:avLst/>
          </a:prstGeom>
        </p:spPr>
      </p:pic>
      <p:pic>
        <p:nvPicPr>
          <p:cNvPr id="31" name="Picture 30">
            <a:hlinkClick r:id="rId4" action="ppaction://hlinksldjump"/>
          </p:cNvPr>
          <p:cNvPicPr>
            <a:picLocks noChangeAspect="1"/>
          </p:cNvPicPr>
          <p:nvPr/>
        </p:nvPicPr>
        <p:blipFill>
          <a:blip r:embed="rId6"/>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68529472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890316" y="315913"/>
            <a:ext cx="475247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Door Controllers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19" name="Picture 18" descr="doorcontrollers copy.png"/>
          <p:cNvPicPr>
            <a:picLocks noChangeAspect="1"/>
          </p:cNvPicPr>
          <p:nvPr/>
        </p:nvPicPr>
        <p:blipFill>
          <a:blip r:embed="rId2" cstate="print"/>
          <a:stretch>
            <a:fillRect/>
          </a:stretch>
        </p:blipFill>
        <p:spPr>
          <a:xfrm>
            <a:off x="1039416" y="1533497"/>
            <a:ext cx="8603420" cy="4839422"/>
          </a:xfrm>
          <a:prstGeom prst="rect">
            <a:avLst/>
          </a:prstGeom>
        </p:spPr>
      </p:pic>
      <p:sp>
        <p:nvSpPr>
          <p:cNvPr id="20" name="TextBox 19"/>
          <p:cNvSpPr txBox="1"/>
          <p:nvPr/>
        </p:nvSpPr>
        <p:spPr>
          <a:xfrm>
            <a:off x="1443409" y="1632513"/>
            <a:ext cx="5847507" cy="3732294"/>
          </a:xfrm>
          <a:prstGeom prst="rect">
            <a:avLst/>
          </a:prstGeom>
          <a:noFill/>
        </p:spPr>
        <p:txBody>
          <a:bodyPr wrap="square" lIns="99556" tIns="49779" rIns="99556" bIns="49779" rtlCol="0">
            <a:spAutoFit/>
          </a:bodyPr>
          <a:lstStyle/>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Full off-line validation functionality</a:t>
            </a:r>
          </a:p>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Tag capacity:</a:t>
            </a:r>
          </a:p>
          <a:p>
            <a:pPr lvl="1">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RS485 door controller – 1 000 (if more than 1 000 it will work</a:t>
            </a:r>
            <a:b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b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on last 2 000 people that used the door) … learned pattern</a:t>
            </a:r>
          </a:p>
          <a:p>
            <a:pPr lvl="1">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TCP/IP door controller – 10 000</a:t>
            </a:r>
          </a:p>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Features supported while off-line:</a:t>
            </a:r>
          </a:p>
          <a:p>
            <a:pPr lvl="1">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RTE</a:t>
            </a:r>
          </a:p>
          <a:p>
            <a:pPr lvl="1">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Door open sensing </a:t>
            </a:r>
          </a:p>
          <a:p>
            <a:pPr lvl="1">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Inhibit scanner (local connection only)</a:t>
            </a:r>
          </a:p>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Zero down-time firmware upgrade</a:t>
            </a:r>
          </a:p>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During a reset period of 30 seconds tags will not be read</a:t>
            </a:r>
          </a:p>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offline functionality will not be supported.</a:t>
            </a:r>
          </a:p>
          <a:p>
            <a:pPr>
              <a:lnSpc>
                <a:spcPts val="1600"/>
              </a:lnSpc>
            </a:pP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Support 2 readers that can be configured </a:t>
            </a:r>
            <a:b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b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to control 1 door in/out or 2 doors single </a:t>
            </a:r>
            <a:b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br>
            <a:r>
              <a:rPr lang="en-ZA" sz="12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entry PB to exit</a:t>
            </a:r>
          </a:p>
          <a:p>
            <a:r>
              <a:rPr lang="en-ZA" sz="1200" dirty="0" smtClean="0">
                <a:solidFill>
                  <a:schemeClr val="tx1">
                    <a:lumMod val="65000"/>
                    <a:lumOff val="35000"/>
                  </a:schemeClr>
                </a:solidFill>
                <a:latin typeface="HelveticaNeueLT Std" pitchFamily="34" charset="0"/>
                <a:ea typeface="Kozuka Gothic Pro R" pitchFamily="34" charset="-128"/>
                <a:cs typeface="Calibri" pitchFamily="34" charset="0"/>
              </a:rPr>
              <a:t> </a:t>
            </a:r>
          </a:p>
          <a:p>
            <a:endParaRPr lang="en-ZA" sz="1200" dirty="0">
              <a:solidFill>
                <a:schemeClr val="tx1">
                  <a:lumMod val="65000"/>
                  <a:lumOff val="35000"/>
                </a:schemeClr>
              </a:solidFill>
              <a:latin typeface="HelveticaNeueLT Std" pitchFamily="34" charset="0"/>
              <a:ea typeface="Kozuka Gothic Pro R" pitchFamily="34" charset="-128"/>
              <a:cs typeface="Calibri" pitchFamily="34" charset="0"/>
            </a:endParaRPr>
          </a:p>
          <a:p>
            <a:r>
              <a:rPr lang="en-ZA" sz="1200" dirty="0" smtClean="0">
                <a:solidFill>
                  <a:schemeClr val="tx1">
                    <a:lumMod val="65000"/>
                    <a:lumOff val="35000"/>
                  </a:schemeClr>
                </a:solidFill>
                <a:latin typeface="HelveticaNeueLT Std" pitchFamily="34" charset="0"/>
                <a:ea typeface="Kozuka Gothic Pro R" pitchFamily="34" charset="-128"/>
                <a:cs typeface="Calibri" pitchFamily="34" charset="0"/>
              </a:rPr>
              <a:t> </a:t>
            </a:r>
          </a:p>
        </p:txBody>
      </p:sp>
      <p:sp>
        <p:nvSpPr>
          <p:cNvPr id="22" name="Rectangle 21"/>
          <p:cNvSpPr/>
          <p:nvPr/>
        </p:nvSpPr>
        <p:spPr>
          <a:xfrm>
            <a:off x="7218908" y="1749521"/>
            <a:ext cx="2304256" cy="646331"/>
          </a:xfrm>
          <a:prstGeom prst="rect">
            <a:avLst/>
          </a:prstGeom>
        </p:spPr>
        <p:txBody>
          <a:bodyPr wrap="square">
            <a:spAutoFit/>
          </a:bodyPr>
          <a:lstStyle/>
          <a:p>
            <a:r>
              <a:rPr lang="en-ZA" sz="3600" b="1" dirty="0" err="1"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iTT</a:t>
            </a:r>
            <a:r>
              <a:rPr lang="en-ZA" sz="3600" b="1"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 </a:t>
            </a:r>
            <a:r>
              <a:rPr lang="en-ZA" sz="3600" b="1" dirty="0" err="1"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iTRT</a:t>
            </a:r>
            <a:r>
              <a:rPr lang="en-ZA" sz="3600" b="1"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pic>
        <p:nvPicPr>
          <p:cNvPr id="23" name="Picture 22" descr="IXP400i Logo.png"/>
          <p:cNvPicPr>
            <a:picLocks noChangeAspect="1"/>
          </p:cNvPicPr>
          <p:nvPr/>
        </p:nvPicPr>
        <p:blipFill>
          <a:blip r:embed="rId3" cstate="print"/>
          <a:stretch>
            <a:fillRect/>
          </a:stretch>
        </p:blipFill>
        <p:spPr>
          <a:xfrm>
            <a:off x="9047848" y="5364807"/>
            <a:ext cx="1340691" cy="2014388"/>
          </a:xfrm>
          <a:prstGeom prst="rect">
            <a:avLst/>
          </a:prstGeom>
        </p:spPr>
      </p:pic>
      <p:sp>
        <p:nvSpPr>
          <p:cNvPr id="9" name="Oval 8"/>
          <p:cNvSpPr/>
          <p:nvPr/>
        </p:nvSpPr>
        <p:spPr>
          <a:xfrm>
            <a:off x="1242244" y="174952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0" name="Oval 9"/>
          <p:cNvSpPr/>
          <p:nvPr/>
        </p:nvSpPr>
        <p:spPr>
          <a:xfrm>
            <a:off x="1242244" y="195168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1" name="Oval 10"/>
          <p:cNvSpPr/>
          <p:nvPr/>
        </p:nvSpPr>
        <p:spPr>
          <a:xfrm>
            <a:off x="1890316" y="215763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5" name="Oval 14"/>
          <p:cNvSpPr/>
          <p:nvPr/>
        </p:nvSpPr>
        <p:spPr>
          <a:xfrm>
            <a:off x="1890316" y="256953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6" name="Oval 15"/>
          <p:cNvSpPr/>
          <p:nvPr/>
        </p:nvSpPr>
        <p:spPr>
          <a:xfrm>
            <a:off x="1242244" y="277548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pic>
        <p:nvPicPr>
          <p:cNvPr id="17" name="Picture 16" descr="home.jpg">
            <a:hlinkClick r:id="rId4" action="ppaction://hlinksldjump"/>
          </p:cNvPr>
          <p:cNvPicPr>
            <a:picLocks noChangeAspect="1"/>
          </p:cNvPicPr>
          <p:nvPr/>
        </p:nvPicPr>
        <p:blipFill>
          <a:blip r:embed="rId5" cstate="print"/>
          <a:stretch>
            <a:fillRect/>
          </a:stretch>
        </p:blipFill>
        <p:spPr>
          <a:xfrm>
            <a:off x="8850418" y="548680"/>
            <a:ext cx="1680858" cy="228344"/>
          </a:xfrm>
          <a:prstGeom prst="rect">
            <a:avLst/>
          </a:prstGeom>
        </p:spPr>
      </p:pic>
      <p:pic>
        <p:nvPicPr>
          <p:cNvPr id="21" name="Picture 20">
            <a:hlinkClick r:id="rId4" action="ppaction://hlinksldjump"/>
          </p:cNvPr>
          <p:cNvPicPr>
            <a:picLocks noChangeAspect="1"/>
          </p:cNvPicPr>
          <p:nvPr/>
        </p:nvPicPr>
        <p:blipFill>
          <a:blip r:embed="rId6"/>
          <a:stretch>
            <a:fillRect/>
          </a:stretch>
        </p:blipFill>
        <p:spPr>
          <a:xfrm>
            <a:off x="9982921" y="505677"/>
            <a:ext cx="264749" cy="234664"/>
          </a:xfrm>
          <a:prstGeom prst="rect">
            <a:avLst/>
          </a:prstGeom>
        </p:spPr>
      </p:pic>
      <p:sp>
        <p:nvSpPr>
          <p:cNvPr id="24" name="Oval 23"/>
          <p:cNvSpPr/>
          <p:nvPr/>
        </p:nvSpPr>
        <p:spPr>
          <a:xfrm>
            <a:off x="1890316" y="2949214"/>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5" name="Oval 24"/>
          <p:cNvSpPr/>
          <p:nvPr/>
        </p:nvSpPr>
        <p:spPr>
          <a:xfrm>
            <a:off x="1890316" y="3381262"/>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6" name="Oval 25"/>
          <p:cNvSpPr/>
          <p:nvPr/>
        </p:nvSpPr>
        <p:spPr>
          <a:xfrm>
            <a:off x="1890316" y="3165238"/>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7" name="Oval 26"/>
          <p:cNvSpPr/>
          <p:nvPr/>
        </p:nvSpPr>
        <p:spPr>
          <a:xfrm>
            <a:off x="1242244" y="3564607"/>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8" name="Oval 27"/>
          <p:cNvSpPr/>
          <p:nvPr/>
        </p:nvSpPr>
        <p:spPr>
          <a:xfrm>
            <a:off x="1242244" y="378063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9" name="Oval 28"/>
          <p:cNvSpPr/>
          <p:nvPr/>
        </p:nvSpPr>
        <p:spPr>
          <a:xfrm>
            <a:off x="1242244" y="421564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Tree>
    <p:extLst>
      <p:ext uri="{BB962C8B-B14F-4D97-AF65-F5344CB8AC3E}">
        <p14:creationId xmlns:p14="http://schemas.microsoft.com/office/powerpoint/2010/main" val="268529472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453210" y="1188343"/>
            <a:ext cx="9786981" cy="5339819"/>
            <a:chOff x="488916" y="1637493"/>
            <a:chExt cx="9786981" cy="5339819"/>
          </a:xfrm>
        </p:grpSpPr>
        <p:cxnSp>
          <p:nvCxnSpPr>
            <p:cNvPr id="65" name="Elbow Connector 64"/>
            <p:cNvCxnSpPr/>
            <p:nvPr/>
          </p:nvCxnSpPr>
          <p:spPr>
            <a:xfrm rot="16200000" flipH="1">
              <a:off x="3965250" y="5482971"/>
              <a:ext cx="390545" cy="496969"/>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Elbow Connector 79"/>
            <p:cNvCxnSpPr/>
            <p:nvPr/>
          </p:nvCxnSpPr>
          <p:spPr>
            <a:xfrm rot="16200000" flipH="1">
              <a:off x="1616797" y="5482974"/>
              <a:ext cx="390545" cy="496969"/>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a:off x="1762054" y="6411170"/>
              <a:ext cx="596207" cy="795"/>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a:off x="4110580" y="6401863"/>
              <a:ext cx="614814" cy="795"/>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rot="16200000" flipH="1">
              <a:off x="6760333" y="5476136"/>
              <a:ext cx="390545" cy="496969"/>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5400000">
              <a:off x="9382079" y="6385073"/>
              <a:ext cx="643888" cy="795"/>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rot="16200000" flipH="1">
              <a:off x="9260663" y="5476649"/>
              <a:ext cx="390545" cy="496969"/>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a:off x="6004459" y="6231099"/>
              <a:ext cx="335940" cy="795"/>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8520896" y="6266524"/>
              <a:ext cx="263124" cy="2"/>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a:off x="827178" y="6309130"/>
              <a:ext cx="335460" cy="795"/>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3236232" y="6295673"/>
              <a:ext cx="345752" cy="793"/>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7204089" y="5992087"/>
              <a:ext cx="1" cy="714836"/>
            </a:xfrm>
            <a:prstGeom prst="straightConnector1">
              <a:avLst/>
            </a:prstGeom>
            <a:ln w="158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3254819" y="4260513"/>
              <a:ext cx="4040897" cy="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4021" y="2332162"/>
              <a:ext cx="2143140" cy="242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93" descr="IPS Door controller.png"/>
            <p:cNvPicPr>
              <a:picLocks noChangeAspect="1"/>
            </p:cNvPicPr>
            <p:nvPr/>
          </p:nvPicPr>
          <p:blipFill>
            <a:blip r:embed="rId4" cstate="print"/>
            <a:stretch>
              <a:fillRect/>
            </a:stretch>
          </p:blipFill>
          <p:spPr>
            <a:xfrm>
              <a:off x="1665545" y="2355315"/>
              <a:ext cx="2180957" cy="3282704"/>
            </a:xfrm>
            <a:prstGeom prst="rect">
              <a:avLst/>
            </a:prstGeom>
          </p:spPr>
        </p:pic>
        <p:sp>
          <p:nvSpPr>
            <p:cNvPr id="95" name="Rectangle 94"/>
            <p:cNvSpPr/>
            <p:nvPr/>
          </p:nvSpPr>
          <p:spPr>
            <a:xfrm>
              <a:off x="560354" y="1637493"/>
              <a:ext cx="5643602" cy="592967"/>
            </a:xfrm>
            <a:prstGeom prst="rect">
              <a:avLst/>
            </a:prstGeom>
            <a:effectLst/>
          </p:spPr>
          <p:txBody>
            <a:bodyPr wrap="square" lIns="99549" tIns="49776" rIns="99549" bIns="49776">
              <a:spAutoFit/>
            </a:bodyPr>
            <a:lstStyle/>
            <a:p>
              <a:r>
                <a:rPr lang="en-US" sz="16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door controller </a:t>
              </a:r>
            </a:p>
            <a:p>
              <a:r>
                <a:rPr lang="en-US" sz="16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in IPS metal housing</a:t>
              </a:r>
            </a:p>
          </p:txBody>
        </p:sp>
        <p:sp>
          <p:nvSpPr>
            <p:cNvPr id="96" name="Rectangle 95"/>
            <p:cNvSpPr/>
            <p:nvPr/>
          </p:nvSpPr>
          <p:spPr>
            <a:xfrm>
              <a:off x="5561014" y="1637493"/>
              <a:ext cx="4357718" cy="592967"/>
            </a:xfrm>
            <a:prstGeom prst="rect">
              <a:avLst/>
            </a:prstGeom>
            <a:effectLst/>
          </p:spPr>
          <p:txBody>
            <a:bodyPr wrap="square" lIns="99549" tIns="49776" rIns="99549" bIns="49776">
              <a:spAutoFit/>
            </a:bodyPr>
            <a:lstStyle/>
            <a:p>
              <a:r>
                <a:rPr lang="en-US" sz="16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door controller </a:t>
              </a:r>
            </a:p>
            <a:p>
              <a:r>
                <a:rPr lang="en-US" sz="160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in plastic housing</a:t>
              </a:r>
            </a:p>
          </p:txBody>
        </p:sp>
        <p:sp>
          <p:nvSpPr>
            <p:cNvPr id="97" name="Rounded Rectangle 96"/>
            <p:cNvSpPr/>
            <p:nvPr/>
          </p:nvSpPr>
          <p:spPr>
            <a:xfrm>
              <a:off x="1202386" y="4936007"/>
              <a:ext cx="624326" cy="600173"/>
            </a:xfrm>
            <a:prstGeom prst="roundRect">
              <a:avLst/>
            </a:prstGeom>
            <a:solidFill>
              <a:schemeClr val="bg1">
                <a:lumMod val="75000"/>
                <a:tint val="66000"/>
                <a:satMod val="160000"/>
              </a:schemeClr>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9549" tIns="49776" rIns="99549" bIns="49776" rtlCol="0" anchor="ctr"/>
            <a:lstStyle/>
            <a:p>
              <a:pPr algn="ctr"/>
              <a:r>
                <a:rPr lang="en-ZA" sz="1600" b="1" dirty="0" err="1" smtClean="0">
                  <a:solidFill>
                    <a:schemeClr val="tx1">
                      <a:lumMod val="50000"/>
                      <a:lumOff val="50000"/>
                    </a:schemeClr>
                  </a:solidFill>
                  <a:latin typeface="Arial" panose="020B0604020202020204" pitchFamily="34" charset="0"/>
                  <a:cs typeface="Arial" panose="020B0604020202020204" pitchFamily="34" charset="0"/>
                </a:rPr>
                <a:t>iTT</a:t>
              </a:r>
              <a:endParaRPr lang="en-ZA" sz="16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8" name="TextBox 97"/>
            <p:cNvSpPr txBox="1"/>
            <p:nvPr/>
          </p:nvSpPr>
          <p:spPr>
            <a:xfrm>
              <a:off x="575051" y="5926726"/>
              <a:ext cx="840511" cy="322360"/>
            </a:xfrm>
            <a:prstGeom prst="rect">
              <a:avLst/>
            </a:prstGeom>
            <a:solidFill>
              <a:schemeClr val="bg1">
                <a:lumMod val="65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RS485</a:t>
              </a:r>
              <a:endParaRPr lang="en-ZA" sz="1400" dirty="0">
                <a:solidFill>
                  <a:schemeClr val="bg1"/>
                </a:solidFill>
                <a:latin typeface="Arial" panose="020B0604020202020204" pitchFamily="34" charset="0"/>
                <a:cs typeface="Arial" panose="020B0604020202020204" pitchFamily="34" charset="0"/>
              </a:endParaRPr>
            </a:p>
          </p:txBody>
        </p:sp>
        <p:sp>
          <p:nvSpPr>
            <p:cNvPr id="99" name="TextBox 98"/>
            <p:cNvSpPr txBox="1"/>
            <p:nvPr/>
          </p:nvSpPr>
          <p:spPr>
            <a:xfrm>
              <a:off x="1577233" y="5926726"/>
              <a:ext cx="840511" cy="322360"/>
            </a:xfrm>
            <a:prstGeom prst="rect">
              <a:avLst/>
            </a:prstGeom>
            <a:solidFill>
              <a:schemeClr val="bg1">
                <a:lumMod val="50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TCP/IP</a:t>
              </a:r>
              <a:endParaRPr lang="en-ZA" sz="1400" dirty="0">
                <a:solidFill>
                  <a:schemeClr val="bg1"/>
                </a:solidFill>
                <a:latin typeface="Arial" panose="020B0604020202020204" pitchFamily="34" charset="0"/>
                <a:cs typeface="Arial" panose="020B0604020202020204" pitchFamily="34" charset="0"/>
              </a:endParaRPr>
            </a:p>
          </p:txBody>
        </p:sp>
        <p:sp>
          <p:nvSpPr>
            <p:cNvPr id="100" name="TextBox 99"/>
            <p:cNvSpPr txBox="1"/>
            <p:nvPr/>
          </p:nvSpPr>
          <p:spPr>
            <a:xfrm>
              <a:off x="2989250" y="5908119"/>
              <a:ext cx="840511" cy="322360"/>
            </a:xfrm>
            <a:prstGeom prst="rect">
              <a:avLst/>
            </a:prstGeom>
            <a:solidFill>
              <a:schemeClr val="bg1">
                <a:lumMod val="65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RS485</a:t>
              </a:r>
              <a:endParaRPr lang="en-ZA" sz="1400" dirty="0">
                <a:solidFill>
                  <a:schemeClr val="bg1"/>
                </a:solidFill>
                <a:latin typeface="Arial" panose="020B0604020202020204" pitchFamily="34" charset="0"/>
                <a:cs typeface="Arial" panose="020B0604020202020204" pitchFamily="34" charset="0"/>
              </a:endParaRPr>
            </a:p>
          </p:txBody>
        </p:sp>
        <p:sp>
          <p:nvSpPr>
            <p:cNvPr id="101" name="TextBox 100"/>
            <p:cNvSpPr txBox="1"/>
            <p:nvPr/>
          </p:nvSpPr>
          <p:spPr>
            <a:xfrm>
              <a:off x="4006126" y="5908119"/>
              <a:ext cx="840511" cy="322360"/>
            </a:xfrm>
            <a:prstGeom prst="rect">
              <a:avLst/>
            </a:prstGeom>
            <a:solidFill>
              <a:schemeClr val="bg1">
                <a:lumMod val="50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TCP/IP</a:t>
              </a:r>
              <a:endParaRPr lang="en-ZA" sz="1400" dirty="0">
                <a:solidFill>
                  <a:schemeClr val="bg1"/>
                </a:solidFill>
                <a:latin typeface="Arial" panose="020B0604020202020204" pitchFamily="34" charset="0"/>
                <a:cs typeface="Arial" panose="020B0604020202020204" pitchFamily="34" charset="0"/>
              </a:endParaRPr>
            </a:p>
          </p:txBody>
        </p:sp>
        <p:sp>
          <p:nvSpPr>
            <p:cNvPr id="102" name="TextBox 101"/>
            <p:cNvSpPr txBox="1"/>
            <p:nvPr/>
          </p:nvSpPr>
          <p:spPr>
            <a:xfrm>
              <a:off x="6792207" y="5905354"/>
              <a:ext cx="840511" cy="322360"/>
            </a:xfrm>
            <a:prstGeom prst="rect">
              <a:avLst/>
            </a:prstGeom>
            <a:solidFill>
              <a:schemeClr val="bg1">
                <a:lumMod val="50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TCP/IP</a:t>
              </a:r>
              <a:endParaRPr lang="en-ZA" sz="1400" dirty="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9292537" y="5890817"/>
              <a:ext cx="840511" cy="322360"/>
            </a:xfrm>
            <a:prstGeom prst="rect">
              <a:avLst/>
            </a:prstGeom>
            <a:solidFill>
              <a:schemeClr val="bg1">
                <a:lumMod val="50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TCP/IP</a:t>
              </a:r>
              <a:endParaRPr lang="en-ZA" sz="1400" dirty="0">
                <a:solidFill>
                  <a:schemeClr val="bg1"/>
                </a:solidFill>
                <a:latin typeface="Arial" panose="020B0604020202020204" pitchFamily="34" charset="0"/>
                <a:cs typeface="Arial" panose="020B0604020202020204" pitchFamily="34" charset="0"/>
              </a:endParaRPr>
            </a:p>
          </p:txBody>
        </p:sp>
        <p:sp>
          <p:nvSpPr>
            <p:cNvPr id="104" name="TextBox 103"/>
            <p:cNvSpPr txBox="1"/>
            <p:nvPr/>
          </p:nvSpPr>
          <p:spPr>
            <a:xfrm>
              <a:off x="5752571" y="5920403"/>
              <a:ext cx="840511" cy="322360"/>
            </a:xfrm>
            <a:prstGeom prst="rect">
              <a:avLst/>
            </a:prstGeom>
            <a:solidFill>
              <a:schemeClr val="bg1">
                <a:lumMod val="65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RS485</a:t>
              </a:r>
              <a:endParaRPr lang="en-ZA" sz="1400" dirty="0">
                <a:solidFill>
                  <a:schemeClr val="bg1"/>
                </a:solidFill>
                <a:latin typeface="Arial" panose="020B0604020202020204" pitchFamily="34" charset="0"/>
                <a:cs typeface="Arial" panose="020B0604020202020204" pitchFamily="34" charset="0"/>
              </a:endParaRPr>
            </a:p>
          </p:txBody>
        </p:sp>
        <p:sp>
          <p:nvSpPr>
            <p:cNvPr id="105" name="TextBox 104"/>
            <p:cNvSpPr txBox="1"/>
            <p:nvPr/>
          </p:nvSpPr>
          <p:spPr>
            <a:xfrm>
              <a:off x="8232203" y="5905354"/>
              <a:ext cx="840511" cy="322360"/>
            </a:xfrm>
            <a:prstGeom prst="rect">
              <a:avLst/>
            </a:prstGeom>
            <a:solidFill>
              <a:schemeClr val="bg1">
                <a:lumMod val="65000"/>
              </a:schemeClr>
            </a:solidFill>
            <a:ln>
              <a:noFill/>
            </a:ln>
          </p:spPr>
          <p:txBody>
            <a:bodyPr wrap="square" lIns="99549" tIns="49776" rIns="99549" bIns="49776" rtlCol="0">
              <a:spAutoFit/>
            </a:bodyPr>
            <a:lstStyle/>
            <a:p>
              <a:pPr algn="ctr"/>
              <a:r>
                <a:rPr lang="en-ZA" sz="1400" dirty="0" smtClean="0">
                  <a:solidFill>
                    <a:schemeClr val="bg1"/>
                  </a:solidFill>
                  <a:latin typeface="Arial" panose="020B0604020202020204" pitchFamily="34" charset="0"/>
                  <a:cs typeface="Arial" panose="020B0604020202020204" pitchFamily="34" charset="0"/>
                </a:rPr>
                <a:t>RS485</a:t>
              </a:r>
              <a:endParaRPr lang="en-ZA" sz="1400" dirty="0">
                <a:solidFill>
                  <a:schemeClr val="bg1"/>
                </a:solidFill>
                <a:latin typeface="Arial" panose="020B0604020202020204" pitchFamily="34" charset="0"/>
                <a:cs typeface="Arial" panose="020B0604020202020204" pitchFamily="34" charset="0"/>
              </a:endParaRPr>
            </a:p>
          </p:txBody>
        </p:sp>
        <p:sp>
          <p:nvSpPr>
            <p:cNvPr id="106" name="Rectangle 105"/>
            <p:cNvSpPr/>
            <p:nvPr/>
          </p:nvSpPr>
          <p:spPr>
            <a:xfrm>
              <a:off x="488916" y="6405822"/>
              <a:ext cx="1286276" cy="285190"/>
            </a:xfrm>
            <a:prstGeom prst="rect">
              <a:avLst/>
            </a:prstGeom>
          </p:spPr>
          <p:txBody>
            <a:bodyPr wrap="none" lIns="99549" tIns="49776" rIns="99549" bIns="49776">
              <a:spAutoFit/>
            </a:bodyPr>
            <a:lstStyle/>
            <a:p>
              <a:r>
                <a:rPr lang="en-US" sz="1200" b="1" dirty="0">
                  <a:solidFill>
                    <a:schemeClr val="tx1">
                      <a:lumMod val="75000"/>
                      <a:lumOff val="25000"/>
                    </a:schemeClr>
                  </a:solidFill>
                  <a:latin typeface="Arial" panose="020B0604020202020204" pitchFamily="34" charset="0"/>
                  <a:ea typeface="Times New Roman"/>
                  <a:cs typeface="Arial" panose="020B0604020202020204" pitchFamily="34" charset="0"/>
                </a:rPr>
                <a:t>IPS</a:t>
              </a:r>
              <a:r>
                <a:rPr lang="en-US" sz="1200" b="1" dirty="0">
                  <a:solidFill>
                    <a:srgbClr val="C00000"/>
                  </a:solidFill>
                  <a:latin typeface="Arial" panose="020B0604020202020204" pitchFamily="34" charset="0"/>
                  <a:ea typeface="Times New Roman"/>
                  <a:cs typeface="Arial" panose="020B0604020202020204" pitchFamily="34" charset="0"/>
                </a:rPr>
                <a:t>91</a:t>
              </a:r>
              <a:r>
                <a:rPr lang="en-US" sz="1200" b="1" dirty="0">
                  <a:solidFill>
                    <a:schemeClr val="bg1">
                      <a:lumMod val="65000"/>
                    </a:schemeClr>
                  </a:solidFill>
                  <a:latin typeface="Arial" panose="020B0604020202020204" pitchFamily="34" charset="0"/>
                  <a:ea typeface="Times New Roman"/>
                  <a:cs typeface="Arial" panose="020B0604020202020204" pitchFamily="34" charset="0"/>
                </a:rPr>
                <a:t>0-1-0-GB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07" name="Rectangle 106"/>
            <p:cNvSpPr/>
            <p:nvPr/>
          </p:nvSpPr>
          <p:spPr>
            <a:xfrm>
              <a:off x="1346173" y="6692122"/>
              <a:ext cx="1286276" cy="285190"/>
            </a:xfrm>
            <a:prstGeom prst="rect">
              <a:avLst/>
            </a:prstGeom>
          </p:spPr>
          <p:txBody>
            <a:bodyPr wrap="none" lIns="99549" tIns="49776" rIns="99549" bIns="49776">
              <a:spAutoFit/>
            </a:bodyPr>
            <a:lstStyle/>
            <a:p>
              <a:r>
                <a:rPr lang="en-US" sz="1200" b="1" dirty="0">
                  <a:solidFill>
                    <a:schemeClr val="tx1">
                      <a:lumMod val="75000"/>
                      <a:lumOff val="25000"/>
                    </a:schemeClr>
                  </a:solidFill>
                  <a:latin typeface="Arial" panose="020B0604020202020204" pitchFamily="34" charset="0"/>
                  <a:ea typeface="Times New Roman"/>
                  <a:cs typeface="Arial" panose="020B0604020202020204" pitchFamily="34" charset="0"/>
                </a:rPr>
                <a:t>IPS</a:t>
              </a:r>
              <a:r>
                <a:rPr lang="en-US" sz="1200" b="1" dirty="0">
                  <a:solidFill>
                    <a:srgbClr val="C00000"/>
                  </a:solidFill>
                  <a:latin typeface="Arial" panose="020B0604020202020204" pitchFamily="34" charset="0"/>
                  <a:ea typeface="Times New Roman"/>
                  <a:cs typeface="Arial" panose="020B0604020202020204" pitchFamily="34" charset="0"/>
                </a:rPr>
                <a:t>91</a:t>
              </a:r>
              <a:r>
                <a:rPr lang="en-US" sz="1200" b="1" dirty="0">
                  <a:solidFill>
                    <a:schemeClr val="bg1">
                      <a:lumMod val="65000"/>
                    </a:schemeClr>
                  </a:solidFill>
                  <a:latin typeface="Arial" panose="020B0604020202020204" pitchFamily="34" charset="0"/>
                  <a:ea typeface="Times New Roman"/>
                  <a:cs typeface="Arial" panose="020B0604020202020204" pitchFamily="34" charset="0"/>
                </a:rPr>
                <a:t>1-1-0-GB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08" name="Rectangle 107"/>
            <p:cNvSpPr/>
            <p:nvPr/>
          </p:nvSpPr>
          <p:spPr>
            <a:xfrm>
              <a:off x="2846372" y="6405820"/>
              <a:ext cx="1419758" cy="288420"/>
            </a:xfrm>
            <a:prstGeom prst="rect">
              <a:avLst/>
            </a:prstGeom>
          </p:spPr>
          <p:txBody>
            <a:bodyPr wrap="square" lIns="99549" tIns="49776" rIns="99549" bIns="49776">
              <a:spAutoFit/>
            </a:bodyPr>
            <a:lstStyle/>
            <a:p>
              <a:r>
                <a:rPr lang="en-US" sz="1200" b="1" dirty="0">
                  <a:solidFill>
                    <a:schemeClr val="tx1">
                      <a:lumMod val="75000"/>
                      <a:lumOff val="25000"/>
                    </a:schemeClr>
                  </a:solidFill>
                  <a:latin typeface="Arial" panose="020B0604020202020204" pitchFamily="34" charset="0"/>
                  <a:cs typeface="Arial" panose="020B0604020202020204" pitchFamily="34" charset="0"/>
                </a:rPr>
                <a:t>IPS</a:t>
              </a:r>
              <a:r>
                <a:rPr lang="en-US" sz="1200" b="1" dirty="0">
                  <a:solidFill>
                    <a:srgbClr val="C00000"/>
                  </a:solidFill>
                  <a:latin typeface="Arial" panose="020B0604020202020204" pitchFamily="34" charset="0"/>
                  <a:cs typeface="Arial" panose="020B0604020202020204" pitchFamily="34" charset="0"/>
                </a:rPr>
                <a:t>92</a:t>
              </a:r>
              <a:r>
                <a:rPr lang="en-US" sz="1200" b="1" dirty="0">
                  <a:solidFill>
                    <a:schemeClr val="bg1">
                      <a:lumMod val="65000"/>
                    </a:schemeClr>
                  </a:solidFill>
                  <a:latin typeface="Arial" panose="020B0604020202020204" pitchFamily="34" charset="0"/>
                  <a:cs typeface="Arial" panose="020B0604020202020204" pitchFamily="34" charset="0"/>
                </a:rPr>
                <a:t>0-0-0-GB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09" name="Rectangle 108"/>
            <p:cNvSpPr/>
            <p:nvPr/>
          </p:nvSpPr>
          <p:spPr>
            <a:xfrm>
              <a:off x="3774646" y="6692119"/>
              <a:ext cx="1286276" cy="285190"/>
            </a:xfrm>
            <a:prstGeom prst="rect">
              <a:avLst/>
            </a:prstGeom>
          </p:spPr>
          <p:txBody>
            <a:bodyPr wrap="none" lIns="99549" tIns="49776" rIns="99549" bIns="49776">
              <a:spAutoFit/>
            </a:bodyPr>
            <a:lstStyle/>
            <a:p>
              <a:r>
                <a:rPr lang="en-US" sz="1200" b="1" dirty="0">
                  <a:solidFill>
                    <a:schemeClr val="tx1">
                      <a:lumMod val="75000"/>
                      <a:lumOff val="25000"/>
                    </a:schemeClr>
                  </a:solidFill>
                  <a:latin typeface="Arial" panose="020B0604020202020204" pitchFamily="34" charset="0"/>
                  <a:cs typeface="Arial" panose="020B0604020202020204" pitchFamily="34" charset="0"/>
                </a:rPr>
                <a:t>IPS</a:t>
              </a:r>
              <a:r>
                <a:rPr lang="en-US" sz="1200" b="1" dirty="0">
                  <a:solidFill>
                    <a:srgbClr val="C00000"/>
                  </a:solidFill>
                  <a:latin typeface="Arial" panose="020B0604020202020204" pitchFamily="34" charset="0"/>
                  <a:cs typeface="Arial" panose="020B0604020202020204" pitchFamily="34" charset="0"/>
                </a:rPr>
                <a:t>92</a:t>
              </a:r>
              <a:r>
                <a:rPr lang="en-US" sz="1200" b="1" dirty="0">
                  <a:solidFill>
                    <a:schemeClr val="bg1">
                      <a:lumMod val="65000"/>
                    </a:schemeClr>
                  </a:solidFill>
                  <a:latin typeface="Arial" panose="020B0604020202020204" pitchFamily="34" charset="0"/>
                  <a:cs typeface="Arial" panose="020B0604020202020204" pitchFamily="34" charset="0"/>
                </a:rPr>
                <a:t>1-0-0-GB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10" name="Rectangle 109"/>
            <p:cNvSpPr/>
            <p:nvPr/>
          </p:nvSpPr>
          <p:spPr>
            <a:xfrm>
              <a:off x="5632454" y="6420715"/>
              <a:ext cx="1331160" cy="285190"/>
            </a:xfrm>
            <a:prstGeom prst="rect">
              <a:avLst/>
            </a:prstGeom>
          </p:spPr>
          <p:txBody>
            <a:bodyPr wrap="none" lIns="99549" tIns="49776" rIns="99549" bIns="49776">
              <a:spAutoFit/>
            </a:bodyPr>
            <a:lstStyle/>
            <a:p>
              <a:r>
                <a:rPr lang="en-US" sz="1200" b="1" dirty="0" smtClean="0">
                  <a:solidFill>
                    <a:schemeClr val="tx1">
                      <a:lumMod val="75000"/>
                      <a:lumOff val="25000"/>
                    </a:schemeClr>
                  </a:solidFill>
                  <a:latin typeface="Arial" panose="020B0604020202020204" pitchFamily="34" charset="0"/>
                  <a:cs typeface="Arial" panose="020B0604020202020204" pitchFamily="34" charset="0"/>
                </a:rPr>
                <a:t>XTT</a:t>
              </a:r>
              <a:r>
                <a:rPr lang="en-US" sz="1200" b="1" dirty="0" smtClean="0">
                  <a:solidFill>
                    <a:srgbClr val="C00000"/>
                  </a:solidFill>
                  <a:latin typeface="Arial" panose="020B0604020202020204" pitchFamily="34" charset="0"/>
                  <a:cs typeface="Arial" panose="020B0604020202020204" pitchFamily="34" charset="0"/>
                </a:rPr>
                <a:t>91</a:t>
              </a:r>
              <a:r>
                <a:rPr lang="en-US" sz="1200" b="1" dirty="0" smtClean="0">
                  <a:solidFill>
                    <a:schemeClr val="bg1">
                      <a:lumMod val="65000"/>
                    </a:schemeClr>
                  </a:solidFill>
                  <a:latin typeface="Arial" panose="020B0604020202020204" pitchFamily="34" charset="0"/>
                  <a:cs typeface="Arial" panose="020B0604020202020204" pitchFamily="34" charset="0"/>
                </a:rPr>
                <a:t>0-1-0-GB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11" name="Rectangle 110"/>
            <p:cNvSpPr/>
            <p:nvPr/>
          </p:nvSpPr>
          <p:spPr>
            <a:xfrm>
              <a:off x="6515846" y="6692122"/>
              <a:ext cx="1331160" cy="285190"/>
            </a:xfrm>
            <a:prstGeom prst="rect">
              <a:avLst/>
            </a:prstGeom>
          </p:spPr>
          <p:txBody>
            <a:bodyPr wrap="none" lIns="99549" tIns="49776" rIns="99549" bIns="49776">
              <a:spAutoFit/>
            </a:bodyPr>
            <a:lstStyle/>
            <a:p>
              <a:r>
                <a:rPr lang="en-US" sz="1200" b="1" dirty="0">
                  <a:solidFill>
                    <a:schemeClr val="tx1">
                      <a:lumMod val="75000"/>
                      <a:lumOff val="25000"/>
                    </a:schemeClr>
                  </a:solidFill>
                  <a:latin typeface="Arial" panose="020B0604020202020204" pitchFamily="34" charset="0"/>
                  <a:cs typeface="Arial" panose="020B0604020202020204" pitchFamily="34" charset="0"/>
                </a:rPr>
                <a:t>XTT</a:t>
              </a:r>
              <a:r>
                <a:rPr lang="en-US" sz="1200" b="1" dirty="0">
                  <a:solidFill>
                    <a:srgbClr val="C00000"/>
                  </a:solidFill>
                  <a:latin typeface="Arial" panose="020B0604020202020204" pitchFamily="34" charset="0"/>
                  <a:cs typeface="Arial" panose="020B0604020202020204" pitchFamily="34" charset="0"/>
                </a:rPr>
                <a:t>92</a:t>
              </a:r>
              <a:r>
                <a:rPr lang="en-US" sz="1200" b="1" dirty="0">
                  <a:solidFill>
                    <a:schemeClr val="bg1">
                      <a:lumMod val="65000"/>
                    </a:schemeClr>
                  </a:solidFill>
                  <a:latin typeface="Arial" panose="020B0604020202020204" pitchFamily="34" charset="0"/>
                  <a:cs typeface="Arial" panose="020B0604020202020204" pitchFamily="34" charset="0"/>
                </a:rPr>
                <a:t>0-1-0-GB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12" name="Rectangle 111"/>
            <p:cNvSpPr/>
            <p:nvPr/>
          </p:nvSpPr>
          <p:spPr>
            <a:xfrm>
              <a:off x="8132784" y="6419478"/>
              <a:ext cx="1344432" cy="285190"/>
            </a:xfrm>
            <a:prstGeom prst="rect">
              <a:avLst/>
            </a:prstGeom>
          </p:spPr>
          <p:txBody>
            <a:bodyPr wrap="none" lIns="99549" tIns="49776" rIns="99549" bIns="49776">
              <a:spAutoFit/>
            </a:bodyPr>
            <a:lstStyle/>
            <a:p>
              <a:r>
                <a:rPr lang="en-US" sz="1200" b="1" dirty="0">
                  <a:solidFill>
                    <a:schemeClr val="tx1">
                      <a:lumMod val="75000"/>
                      <a:lumOff val="25000"/>
                    </a:schemeClr>
                  </a:solidFill>
                  <a:latin typeface="Arial" panose="020B0604020202020204" pitchFamily="34" charset="0"/>
                  <a:cs typeface="Arial" panose="020B0604020202020204" pitchFamily="34" charset="0"/>
                </a:rPr>
                <a:t>XRT</a:t>
              </a:r>
              <a:r>
                <a:rPr lang="en-US" sz="1200" b="1" dirty="0">
                  <a:solidFill>
                    <a:srgbClr val="C00000"/>
                  </a:solidFill>
                  <a:latin typeface="Arial" panose="020B0604020202020204" pitchFamily="34" charset="0"/>
                  <a:cs typeface="Arial" panose="020B0604020202020204" pitchFamily="34" charset="0"/>
                </a:rPr>
                <a:t>91</a:t>
              </a:r>
              <a:r>
                <a:rPr lang="en-US" sz="1200" b="1" dirty="0">
                  <a:solidFill>
                    <a:schemeClr val="bg1">
                      <a:lumMod val="65000"/>
                    </a:schemeClr>
                  </a:solidFill>
                  <a:latin typeface="Arial" panose="020B0604020202020204" pitchFamily="34" charset="0"/>
                  <a:cs typeface="Arial" panose="020B0604020202020204" pitchFamily="34" charset="0"/>
                </a:rPr>
                <a:t>0-0-0-GB</a:t>
              </a:r>
              <a:endParaRPr lang="en-ZA" sz="1200" dirty="0">
                <a:solidFill>
                  <a:schemeClr val="bg1">
                    <a:lumMod val="65000"/>
                  </a:schemeClr>
                </a:solidFill>
                <a:latin typeface="Arial" panose="020B0604020202020204" pitchFamily="34" charset="0"/>
                <a:cs typeface="Arial" panose="020B0604020202020204" pitchFamily="34" charset="0"/>
              </a:endParaRPr>
            </a:p>
          </p:txBody>
        </p:sp>
        <p:sp>
          <p:nvSpPr>
            <p:cNvPr id="113" name="Rectangle 112"/>
            <p:cNvSpPr/>
            <p:nvPr/>
          </p:nvSpPr>
          <p:spPr>
            <a:xfrm>
              <a:off x="8931465" y="6680524"/>
              <a:ext cx="1344432" cy="285190"/>
            </a:xfrm>
            <a:prstGeom prst="rect">
              <a:avLst/>
            </a:prstGeom>
          </p:spPr>
          <p:txBody>
            <a:bodyPr wrap="none" lIns="99549" tIns="49776" rIns="99549" bIns="49776">
              <a:spAutoFit/>
            </a:bodyPr>
            <a:lstStyle/>
            <a:p>
              <a:r>
                <a:rPr lang="en-US" sz="1200" b="1" dirty="0" smtClean="0">
                  <a:solidFill>
                    <a:schemeClr val="tx1">
                      <a:lumMod val="75000"/>
                      <a:lumOff val="25000"/>
                    </a:schemeClr>
                  </a:solidFill>
                  <a:latin typeface="Arial" panose="020B0604020202020204" pitchFamily="34" charset="0"/>
                  <a:cs typeface="Arial" panose="020B0604020202020204" pitchFamily="34" charset="0"/>
                </a:rPr>
                <a:t>XRT</a:t>
              </a:r>
              <a:r>
                <a:rPr lang="en-US" sz="1200" b="1" dirty="0" smtClean="0">
                  <a:solidFill>
                    <a:srgbClr val="C00000"/>
                  </a:solidFill>
                  <a:latin typeface="Arial" panose="020B0604020202020204" pitchFamily="34" charset="0"/>
                  <a:cs typeface="Arial" panose="020B0604020202020204" pitchFamily="34" charset="0"/>
                </a:rPr>
                <a:t>92</a:t>
              </a:r>
              <a:r>
                <a:rPr lang="en-US" sz="1200" b="1" dirty="0" smtClean="0">
                  <a:solidFill>
                    <a:schemeClr val="bg1">
                      <a:lumMod val="65000"/>
                    </a:schemeClr>
                  </a:solidFill>
                  <a:latin typeface="Arial" panose="020B0604020202020204" pitchFamily="34" charset="0"/>
                  <a:cs typeface="Arial" panose="020B0604020202020204" pitchFamily="34" charset="0"/>
                </a:rPr>
                <a:t>0-1-0-GB</a:t>
              </a:r>
              <a:endParaRPr lang="en-ZA" sz="1200" dirty="0">
                <a:solidFill>
                  <a:schemeClr val="bg1">
                    <a:lumMod val="65000"/>
                  </a:schemeClr>
                </a:solidFill>
                <a:latin typeface="Arial" panose="020B0604020202020204" pitchFamily="34" charset="0"/>
                <a:cs typeface="Arial" panose="020B0604020202020204" pitchFamily="34" charset="0"/>
              </a:endParaRPr>
            </a:p>
          </p:txBody>
        </p:sp>
        <p:cxnSp>
          <p:nvCxnSpPr>
            <p:cNvPr id="114" name="Elbow Connector 113"/>
            <p:cNvCxnSpPr/>
            <p:nvPr/>
          </p:nvCxnSpPr>
          <p:spPr>
            <a:xfrm rot="5400000">
              <a:off x="3398970" y="5495940"/>
              <a:ext cx="390545" cy="471037"/>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Elbow Connector 114"/>
            <p:cNvCxnSpPr/>
            <p:nvPr/>
          </p:nvCxnSpPr>
          <p:spPr>
            <a:xfrm rot="5400000">
              <a:off x="1035552" y="5495940"/>
              <a:ext cx="390545" cy="471037"/>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Elbow Connector 115"/>
            <p:cNvCxnSpPr/>
            <p:nvPr/>
          </p:nvCxnSpPr>
          <p:spPr>
            <a:xfrm rot="5400000">
              <a:off x="6180899" y="5489104"/>
              <a:ext cx="390545" cy="471037"/>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Elbow Connector 116"/>
            <p:cNvCxnSpPr/>
            <p:nvPr/>
          </p:nvCxnSpPr>
          <p:spPr>
            <a:xfrm rot="5400000">
              <a:off x="8685251" y="5489103"/>
              <a:ext cx="390545" cy="471037"/>
            </a:xfrm>
            <a:prstGeom prst="bentConnector3">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3510198" y="4936007"/>
              <a:ext cx="711857" cy="600173"/>
            </a:xfrm>
            <a:prstGeom prst="roundRect">
              <a:avLst/>
            </a:prstGeom>
            <a:solidFill>
              <a:schemeClr val="bg1">
                <a:lumMod val="50000"/>
              </a:schemeClr>
            </a:solidFill>
            <a:ln w="381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9549" tIns="49776" rIns="99549" bIns="49776" rtlCol="0" anchor="ctr"/>
            <a:lstStyle/>
            <a:p>
              <a:pPr algn="ctr"/>
              <a:r>
                <a:rPr lang="en-ZA" sz="1600" b="1" dirty="0" err="1" smtClean="0">
                  <a:solidFill>
                    <a:schemeClr val="bg1"/>
                  </a:solidFill>
                  <a:latin typeface="Arial" panose="020B0604020202020204" pitchFamily="34" charset="0"/>
                  <a:cs typeface="Arial" panose="020B0604020202020204" pitchFamily="34" charset="0"/>
                </a:rPr>
                <a:t>iTRT</a:t>
              </a:r>
              <a:endParaRPr lang="en-ZA" sz="1600" b="1" dirty="0">
                <a:solidFill>
                  <a:schemeClr val="bg1"/>
                </a:solidFill>
                <a:latin typeface="Arial" panose="020B0604020202020204" pitchFamily="34" charset="0"/>
                <a:cs typeface="Arial" panose="020B0604020202020204" pitchFamily="34" charset="0"/>
              </a:endParaRPr>
            </a:p>
          </p:txBody>
        </p:sp>
        <p:sp>
          <p:nvSpPr>
            <p:cNvPr id="119" name="Rounded Rectangle 118"/>
            <p:cNvSpPr/>
            <p:nvPr/>
          </p:nvSpPr>
          <p:spPr>
            <a:xfrm>
              <a:off x="6365448" y="4947780"/>
              <a:ext cx="624326" cy="600173"/>
            </a:xfrm>
            <a:prstGeom prst="roundRect">
              <a:avLst/>
            </a:prstGeom>
            <a:solidFill>
              <a:schemeClr val="bg1">
                <a:lumMod val="75000"/>
                <a:tint val="66000"/>
                <a:satMod val="160000"/>
              </a:schemeClr>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9549" tIns="49776" rIns="99549" bIns="49776" rtlCol="0" anchor="ctr"/>
            <a:lstStyle/>
            <a:p>
              <a:pPr algn="ctr"/>
              <a:r>
                <a:rPr lang="en-ZA" sz="1600" b="1" dirty="0" err="1" smtClean="0">
                  <a:solidFill>
                    <a:schemeClr val="tx1">
                      <a:lumMod val="50000"/>
                      <a:lumOff val="50000"/>
                    </a:schemeClr>
                  </a:solidFill>
                  <a:latin typeface="Arial" panose="020B0604020202020204" pitchFamily="34" charset="0"/>
                  <a:cs typeface="Arial" panose="020B0604020202020204" pitchFamily="34" charset="0"/>
                </a:rPr>
                <a:t>iTT</a:t>
              </a:r>
              <a:endParaRPr lang="en-ZA" sz="16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0" name="Rounded Rectangle 119"/>
            <p:cNvSpPr/>
            <p:nvPr/>
          </p:nvSpPr>
          <p:spPr>
            <a:xfrm>
              <a:off x="8778172" y="4947780"/>
              <a:ext cx="765100" cy="600173"/>
            </a:xfrm>
            <a:prstGeom prst="roundRect">
              <a:avLst/>
            </a:prstGeom>
            <a:solidFill>
              <a:schemeClr val="bg1">
                <a:lumMod val="50000"/>
              </a:schemeClr>
            </a:solidFill>
            <a:ln w="381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9549" tIns="49776" rIns="99549" bIns="49776" rtlCol="0" anchor="ctr"/>
            <a:lstStyle/>
            <a:p>
              <a:pPr algn="ctr"/>
              <a:r>
                <a:rPr lang="en-ZA" sz="1600" b="1" dirty="0" err="1" smtClean="0">
                  <a:solidFill>
                    <a:schemeClr val="bg1"/>
                  </a:solidFill>
                  <a:latin typeface="Arial" panose="020B0604020202020204" pitchFamily="34" charset="0"/>
                  <a:cs typeface="Arial" panose="020B0604020202020204" pitchFamily="34" charset="0"/>
                </a:rPr>
                <a:t>iTRT</a:t>
              </a:r>
              <a:endParaRPr lang="en-ZA" sz="1600" b="1" dirty="0">
                <a:solidFill>
                  <a:schemeClr val="bg1"/>
                </a:solidFill>
                <a:latin typeface="Arial" panose="020B0604020202020204" pitchFamily="34" charset="0"/>
                <a:cs typeface="Arial" panose="020B0604020202020204" pitchFamily="34" charset="0"/>
              </a:endParaRPr>
            </a:p>
          </p:txBody>
        </p:sp>
      </p:grpSp>
      <p:sp>
        <p:nvSpPr>
          <p:cNvPr id="121" name="TextBox 120"/>
          <p:cNvSpPr txBox="1"/>
          <p:nvPr/>
        </p:nvSpPr>
        <p:spPr>
          <a:xfrm>
            <a:off x="1962324" y="315913"/>
            <a:ext cx="5560895"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Door Controllers </a:t>
            </a:r>
            <a:r>
              <a:rPr lang="en-ZA" sz="221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 - Product Codes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47" name="Picture 46" descr="home.jpg">
            <a:hlinkClick r:id="rId5" action="ppaction://hlinksldjump"/>
          </p:cNvPr>
          <p:cNvPicPr>
            <a:picLocks noChangeAspect="1"/>
          </p:cNvPicPr>
          <p:nvPr/>
        </p:nvPicPr>
        <p:blipFill>
          <a:blip r:embed="rId6" cstate="print"/>
          <a:stretch>
            <a:fillRect/>
          </a:stretch>
        </p:blipFill>
        <p:spPr>
          <a:xfrm>
            <a:off x="8850418" y="548680"/>
            <a:ext cx="1680858" cy="228344"/>
          </a:xfrm>
          <a:prstGeom prst="rect">
            <a:avLst/>
          </a:prstGeom>
        </p:spPr>
      </p:pic>
      <p:pic>
        <p:nvPicPr>
          <p:cNvPr id="49" name="Picture 48">
            <a:hlinkClick r:id="rId5" action="ppaction://hlinksldjump"/>
          </p:cNvPr>
          <p:cNvPicPr>
            <a:picLocks noChangeAspect="1"/>
          </p:cNvPicPr>
          <p:nvPr/>
        </p:nvPicPr>
        <p:blipFill>
          <a:blip r:embed="rId7"/>
          <a:stretch>
            <a:fillRect/>
          </a:stretch>
        </p:blipFill>
        <p:spPr>
          <a:xfrm>
            <a:off x="9982921" y="505677"/>
            <a:ext cx="264749" cy="234664"/>
          </a:xfrm>
          <a:prstGeom prst="rect">
            <a:avLst/>
          </a:prstGeom>
        </p:spPr>
      </p:pic>
    </p:spTree>
    <p:extLst>
      <p:ext uri="{BB962C8B-B14F-4D97-AF65-F5344CB8AC3E}">
        <p14:creationId xmlns:p14="http://schemas.microsoft.com/office/powerpoint/2010/main" val="79764265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p:cNvSpPr txBox="1"/>
          <p:nvPr/>
        </p:nvSpPr>
        <p:spPr>
          <a:xfrm>
            <a:off x="417479" y="4826769"/>
            <a:ext cx="9858444" cy="1177730"/>
          </a:xfrm>
          <a:prstGeom prst="rect">
            <a:avLst/>
          </a:prstGeom>
          <a:noFill/>
        </p:spPr>
        <p:txBody>
          <a:bodyPr wrap="square" lIns="99536" tIns="49770" rIns="99536" bIns="49770" rtlCol="0">
            <a:spAutoFit/>
          </a:bodyPr>
          <a:lstStyle/>
          <a:p>
            <a:r>
              <a:rPr lang="en-ZA" sz="1400" dirty="0" smtClean="0">
                <a:latin typeface="HelveticaNeueLT Std"/>
              </a:rPr>
              <a:t>      </a:t>
            </a:r>
            <a:r>
              <a:rPr lang="en-ZA" sz="800" b="1" dirty="0" smtClean="0">
                <a:solidFill>
                  <a:schemeClr val="tx1">
                    <a:lumMod val="65000"/>
                    <a:lumOff val="35000"/>
                  </a:schemeClr>
                </a:solidFill>
                <a:latin typeface="HelveticaNeueLT Std"/>
              </a:rPr>
              <a:t>IXP20</a:t>
            </a:r>
            <a:r>
              <a:rPr lang="en-ZA" sz="800" b="1" dirty="0" smtClean="0">
                <a:solidFill>
                  <a:srgbClr val="903A73"/>
                </a:solidFill>
                <a:latin typeface="HelveticaNeueLT Std"/>
              </a:rPr>
              <a:t>TOUCH</a:t>
            </a:r>
            <a:r>
              <a:rPr lang="en-ZA" sz="800" dirty="0" smtClean="0">
                <a:solidFill>
                  <a:srgbClr val="903A73"/>
                </a:solidFill>
                <a:latin typeface="HelveticaNeueLT Std"/>
              </a:rPr>
              <a:t> </a:t>
            </a:r>
            <a:r>
              <a:rPr lang="en-ZA" sz="800" dirty="0" smtClean="0">
                <a:solidFill>
                  <a:schemeClr val="tx1">
                    <a:lumMod val="65000"/>
                    <a:lumOff val="35000"/>
                  </a:schemeClr>
                </a:solidFill>
                <a:latin typeface="HelveticaNeueLT Std"/>
              </a:rPr>
              <a:t>System Controllers</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iTRT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                                     125kHz</a:t>
            </a:r>
            <a:r>
              <a:rPr lang="en-ZA" sz="800" dirty="0" smtClean="0">
                <a:solidFill>
                  <a:schemeClr val="tx1">
                    <a:lumMod val="65000"/>
                    <a:lumOff val="35000"/>
                  </a:schemeClr>
                </a:solidFill>
                <a:latin typeface="HelveticaNeueLT Std"/>
              </a:rPr>
              <a:t> Antenna Readers</a:t>
            </a:r>
            <a:r>
              <a:rPr lang="en-ZA" sz="800" b="1" dirty="0" smtClean="0">
                <a:solidFill>
                  <a:schemeClr val="tx1">
                    <a:lumMod val="65000"/>
                    <a:lumOff val="35000"/>
                  </a:schemeClr>
                </a:solidFill>
                <a:latin typeface="HelveticaNeueLT Std"/>
              </a:rPr>
              <a:t>                            FINGKEY</a:t>
            </a:r>
            <a:r>
              <a:rPr lang="en-ZA" sz="800" dirty="0" smtClean="0">
                <a:solidFill>
                  <a:schemeClr val="tx1">
                    <a:lumMod val="65000"/>
                    <a:lumOff val="35000"/>
                  </a:schemeClr>
                </a:solidFill>
                <a:latin typeface="HelveticaNeueLT Std"/>
              </a:rPr>
              <a:t> Access Plus</a:t>
            </a:r>
            <a:r>
              <a:rPr lang="en-ZA" sz="800" b="1" dirty="0" smtClean="0">
                <a:solidFill>
                  <a:schemeClr val="tx1">
                    <a:lumMod val="65000"/>
                    <a:lumOff val="35000"/>
                  </a:schemeClr>
                </a:solidFill>
                <a:latin typeface="HelveticaNeueLT Std"/>
              </a:rPr>
              <a:t>                    I </a:t>
            </a:r>
            <a:r>
              <a:rPr lang="en-ZA" sz="800" b="1" dirty="0" err="1" smtClean="0">
                <a:solidFill>
                  <a:schemeClr val="tx1">
                    <a:lumMod val="65000"/>
                    <a:lumOff val="35000"/>
                  </a:schemeClr>
                </a:solidFill>
                <a:latin typeface="HelveticaNeueLT Std"/>
              </a:rPr>
              <a:t>mpro</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provide a wide</a:t>
            </a:r>
          </a:p>
          <a:p>
            <a:r>
              <a:rPr lang="en-ZA" sz="800" b="1" dirty="0" smtClean="0">
                <a:solidFill>
                  <a:schemeClr val="tx1">
                    <a:lumMod val="65000"/>
                    <a:lumOff val="35000"/>
                  </a:schemeClr>
                </a:solidFill>
                <a:latin typeface="HelveticaNeueLT Std"/>
              </a:rPr>
              <a:t>          IXP20</a:t>
            </a:r>
            <a:r>
              <a:rPr lang="en-ZA" sz="800" b="1" dirty="0" smtClean="0">
                <a:solidFill>
                  <a:srgbClr val="903A73"/>
                </a:solidFill>
                <a:latin typeface="HelveticaNeueLT Std"/>
              </a:rPr>
              <a:t>NET </a:t>
            </a:r>
            <a:r>
              <a:rPr lang="en-ZA" sz="800" dirty="0" smtClean="0">
                <a:solidFill>
                  <a:schemeClr val="tx1">
                    <a:lumMod val="65000"/>
                    <a:lumOff val="35000"/>
                  </a:schemeClr>
                </a:solidFill>
                <a:latin typeface="HelveticaNeueLT Std"/>
              </a:rPr>
              <a:t>System Controllers	               </a:t>
            </a:r>
            <a:r>
              <a:rPr lang="en-ZA" sz="800"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Readers</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Biometric Reader                            range of high quality </a:t>
            </a:r>
            <a:r>
              <a:rPr lang="en-ZA" sz="800" b="1" dirty="0" smtClean="0">
                <a:solidFill>
                  <a:schemeClr val="tx1">
                    <a:lumMod val="65000"/>
                    <a:lumOff val="35000"/>
                  </a:schemeClr>
                </a:solidFill>
                <a:latin typeface="HelveticaNeueLT Std"/>
              </a:rPr>
              <a:t>RFID</a:t>
            </a:r>
          </a:p>
          <a:p>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Multi-</a:t>
            </a:r>
            <a:r>
              <a:rPr lang="en-ZA" sz="800" dirty="0" smtClean="0">
                <a:solidFill>
                  <a:schemeClr val="tx1">
                    <a:lumMod val="65000"/>
                    <a:lumOff val="35000"/>
                  </a:schemeClr>
                </a:solidFill>
                <a:latin typeface="HelveticaNeueLT Std"/>
              </a:rPr>
              <a:t> Discipline</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Readers                                                                                    tags for use with their range </a:t>
            </a:r>
          </a:p>
          <a:p>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reads 125kHz antenna readers      		                                                                                                      of access control systems</a:t>
            </a:r>
          </a:p>
          <a:p>
            <a:r>
              <a:rPr lang="en-ZA" sz="900" b="1" dirty="0" smtClean="0">
                <a:solidFill>
                  <a:schemeClr val="tx1">
                    <a:lumMod val="65000"/>
                    <a:lumOff val="35000"/>
                  </a:schemeClr>
                </a:solidFill>
                <a:latin typeface="HelveticaNeueLT Std"/>
              </a:rPr>
              <a:t>                                                                                   </a:t>
            </a:r>
          </a:p>
          <a:p>
            <a:r>
              <a:rPr lang="en-ZA" sz="900" dirty="0" smtClean="0">
                <a:solidFill>
                  <a:schemeClr val="tx1">
                    <a:lumMod val="65000"/>
                    <a:lumOff val="35000"/>
                  </a:schemeClr>
                </a:solidFill>
                <a:latin typeface="HelveticaNeueLT Std"/>
              </a:rPr>
              <a:t>          </a:t>
            </a:r>
            <a:endParaRPr lang="en-ZA" sz="1000" dirty="0" smtClean="0">
              <a:solidFill>
                <a:schemeClr val="tx1">
                  <a:lumMod val="65000"/>
                  <a:lumOff val="35000"/>
                </a:schemeClr>
              </a:solidFill>
              <a:latin typeface="HelveticaNeueLT Std"/>
            </a:endParaRPr>
          </a:p>
          <a:p>
            <a:r>
              <a:rPr lang="en-ZA" sz="1400" b="1" dirty="0" smtClean="0">
                <a:solidFill>
                  <a:schemeClr val="tx1">
                    <a:lumMod val="65000"/>
                    <a:lumOff val="35000"/>
                  </a:schemeClr>
                </a:solidFill>
                <a:latin typeface="HelveticaNeueLT Std"/>
              </a:rPr>
              <a:t>  </a:t>
            </a:r>
            <a:endParaRPr lang="en-ZA" sz="1400" b="1" dirty="0">
              <a:solidFill>
                <a:schemeClr val="tx1">
                  <a:lumMod val="65000"/>
                  <a:lumOff val="35000"/>
                </a:schemeClr>
              </a:solidFill>
              <a:latin typeface="HelveticaNeueLT Std"/>
            </a:endParaRPr>
          </a:p>
        </p:txBody>
      </p:sp>
      <p:sp>
        <p:nvSpPr>
          <p:cNvPr id="94" name="Rounded Rectangle 93"/>
          <p:cNvSpPr/>
          <p:nvPr/>
        </p:nvSpPr>
        <p:spPr>
          <a:xfrm>
            <a:off x="417479" y="1764407"/>
            <a:ext cx="9858444" cy="4143405"/>
          </a:xfrm>
          <a:prstGeom prst="roundRect">
            <a:avLst>
              <a:gd name="adj" fmla="val 53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sp>
        <p:nvSpPr>
          <p:cNvPr id="20" name="TextBox 19"/>
          <p:cNvSpPr txBox="1"/>
          <p:nvPr/>
        </p:nvSpPr>
        <p:spPr>
          <a:xfrm>
            <a:off x="2346308" y="1907289"/>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50" name="Straight Connector 49"/>
          <p:cNvCxnSpPr/>
          <p:nvPr/>
        </p:nvCxnSpPr>
        <p:spPr>
          <a:xfrm rot="16200000" flipH="1">
            <a:off x="560752" y="3766659"/>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Page 1 Antenna readers copy.jpg"/>
          <p:cNvPicPr>
            <a:picLocks noChangeAspect="1"/>
          </p:cNvPicPr>
          <p:nvPr/>
        </p:nvPicPr>
        <p:blipFill>
          <a:blip r:embed="rId3" cstate="print"/>
          <a:stretch>
            <a:fillRect/>
          </a:stretch>
        </p:blipFill>
        <p:spPr>
          <a:xfrm>
            <a:off x="558802" y="3836111"/>
            <a:ext cx="1716064" cy="686426"/>
          </a:xfrm>
          <a:prstGeom prst="rect">
            <a:avLst/>
          </a:prstGeom>
        </p:spPr>
      </p:pic>
      <p:pic>
        <p:nvPicPr>
          <p:cNvPr id="55" name="Picture 54" descr="Wiegand Family.jpg"/>
          <p:cNvPicPr>
            <a:picLocks noChangeAspect="1"/>
          </p:cNvPicPr>
          <p:nvPr/>
        </p:nvPicPr>
        <p:blipFill>
          <a:blip r:embed="rId4" cstate="print"/>
          <a:stretch>
            <a:fillRect/>
          </a:stretch>
        </p:blipFill>
        <p:spPr>
          <a:xfrm>
            <a:off x="5056584" y="3764676"/>
            <a:ext cx="1611226" cy="928469"/>
          </a:xfrm>
          <a:prstGeom prst="rect">
            <a:avLst/>
          </a:prstGeom>
        </p:spPr>
      </p:pic>
      <p:pic>
        <p:nvPicPr>
          <p:cNvPr id="56" name="Picture 55" descr="multi discipline readers.jpg"/>
          <p:cNvPicPr>
            <a:picLocks noChangeAspect="1"/>
          </p:cNvPicPr>
          <p:nvPr/>
        </p:nvPicPr>
        <p:blipFill>
          <a:blip r:embed="rId5" cstate="print"/>
          <a:stretch>
            <a:fillRect/>
          </a:stretch>
        </p:blipFill>
        <p:spPr>
          <a:xfrm>
            <a:off x="3417874" y="3879791"/>
            <a:ext cx="428628" cy="900827"/>
          </a:xfrm>
          <a:prstGeom prst="rect">
            <a:avLst/>
          </a:prstGeom>
        </p:spPr>
      </p:pic>
      <p:sp>
        <p:nvSpPr>
          <p:cNvPr id="57" name="TextBox 56"/>
          <p:cNvSpPr txBox="1"/>
          <p:nvPr/>
        </p:nvSpPr>
        <p:spPr>
          <a:xfrm>
            <a:off x="4632324" y="1907288"/>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pic>
        <p:nvPicPr>
          <p:cNvPr id="30721" name="Picture 1"/>
          <p:cNvPicPr>
            <a:picLocks noChangeAspect="1" noChangeArrowheads="1"/>
          </p:cNvPicPr>
          <p:nvPr/>
        </p:nvPicPr>
        <p:blipFill>
          <a:blip r:embed="rId6" cstate="print"/>
          <a:srcRect/>
          <a:stretch>
            <a:fillRect/>
          </a:stretch>
        </p:blipFill>
        <p:spPr bwMode="auto">
          <a:xfrm>
            <a:off x="7561282" y="3665482"/>
            <a:ext cx="376277" cy="1385079"/>
          </a:xfrm>
          <a:prstGeom prst="rect">
            <a:avLst/>
          </a:prstGeom>
          <a:noFill/>
          <a:ln w="9525">
            <a:noFill/>
            <a:miter lim="800000"/>
            <a:headEnd/>
            <a:tailEnd/>
          </a:ln>
          <a:effectLst/>
        </p:spPr>
      </p:pic>
      <p:cxnSp>
        <p:nvCxnSpPr>
          <p:cNvPr id="85" name="Straight Connector 84"/>
          <p:cNvCxnSpPr/>
          <p:nvPr/>
        </p:nvCxnSpPr>
        <p:spPr>
          <a:xfrm rot="16200000" flipH="1">
            <a:off x="3132516" y="3765865"/>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989904" y="3765072"/>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6990170" y="3764280"/>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31794" y="5550626"/>
            <a:ext cx="9358378"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pic>
        <p:nvPicPr>
          <p:cNvPr id="27" name="Picture 26" descr="titles readers copy.jpg"/>
          <p:cNvPicPr>
            <a:picLocks noChangeAspect="1"/>
          </p:cNvPicPr>
          <p:nvPr/>
        </p:nvPicPr>
        <p:blipFill>
          <a:blip r:embed="rId7" cstate="print"/>
          <a:stretch>
            <a:fillRect/>
          </a:stretch>
        </p:blipFill>
        <p:spPr>
          <a:xfrm>
            <a:off x="488916" y="1835850"/>
            <a:ext cx="9725253" cy="638254"/>
          </a:xfrm>
          <a:prstGeom prst="rect">
            <a:avLst/>
          </a:prstGeom>
        </p:spPr>
      </p:pic>
      <p:pic>
        <p:nvPicPr>
          <p:cNvPr id="29" name="Picture 28" descr="Page 1 Vehicle Entry Readers Image.jpg"/>
          <p:cNvPicPr>
            <a:picLocks noChangeAspect="1"/>
          </p:cNvPicPr>
          <p:nvPr/>
        </p:nvPicPr>
        <p:blipFill>
          <a:blip r:embed="rId8" cstate="print"/>
          <a:stretch>
            <a:fillRect/>
          </a:stretch>
        </p:blipFill>
        <p:spPr>
          <a:xfrm>
            <a:off x="9132915" y="3938859"/>
            <a:ext cx="954644" cy="655312"/>
          </a:xfrm>
          <a:prstGeom prst="rect">
            <a:avLst/>
          </a:prstGeom>
        </p:spPr>
      </p:pic>
      <p:pic>
        <p:nvPicPr>
          <p:cNvPr id="30" name="Picture 29" descr="antenna readers text.png"/>
          <p:cNvPicPr>
            <a:picLocks noChangeAspect="1"/>
          </p:cNvPicPr>
          <p:nvPr/>
        </p:nvPicPr>
        <p:blipFill>
          <a:blip r:embed="rId9" cstate="print"/>
          <a:stretch>
            <a:fillRect/>
          </a:stretch>
        </p:blipFill>
        <p:spPr>
          <a:xfrm>
            <a:off x="488916" y="4836242"/>
            <a:ext cx="1785950" cy="1385088"/>
          </a:xfrm>
          <a:prstGeom prst="rect">
            <a:avLst/>
          </a:prstGeom>
        </p:spPr>
      </p:pic>
      <p:pic>
        <p:nvPicPr>
          <p:cNvPr id="32" name="Picture 31" descr="multidiscipline readers text.png"/>
          <p:cNvPicPr>
            <a:picLocks noChangeAspect="1"/>
          </p:cNvPicPr>
          <p:nvPr/>
        </p:nvPicPr>
        <p:blipFill>
          <a:blip r:embed="rId10" cstate="print"/>
          <a:stretch>
            <a:fillRect/>
          </a:stretch>
        </p:blipFill>
        <p:spPr>
          <a:xfrm>
            <a:off x="2489180" y="4851013"/>
            <a:ext cx="2286016" cy="1370321"/>
          </a:xfrm>
          <a:prstGeom prst="rect">
            <a:avLst/>
          </a:prstGeom>
        </p:spPr>
      </p:pic>
      <p:pic>
        <p:nvPicPr>
          <p:cNvPr id="34" name="Picture 33" descr="wiegand readers text.png"/>
          <p:cNvPicPr>
            <a:picLocks noChangeAspect="1"/>
          </p:cNvPicPr>
          <p:nvPr/>
        </p:nvPicPr>
        <p:blipFill>
          <a:blip r:embed="rId11" cstate="print"/>
          <a:stretch>
            <a:fillRect/>
          </a:stretch>
        </p:blipFill>
        <p:spPr>
          <a:xfrm>
            <a:off x="5060948" y="4864008"/>
            <a:ext cx="2237256" cy="1341091"/>
          </a:xfrm>
          <a:prstGeom prst="rect">
            <a:avLst/>
          </a:prstGeom>
        </p:spPr>
      </p:pic>
      <p:pic>
        <p:nvPicPr>
          <p:cNvPr id="36" name="Picture 35" descr="biometric readers text.png"/>
          <p:cNvPicPr>
            <a:picLocks noChangeAspect="1"/>
          </p:cNvPicPr>
          <p:nvPr/>
        </p:nvPicPr>
        <p:blipFill>
          <a:blip r:embed="rId12" cstate="print"/>
          <a:stretch>
            <a:fillRect/>
          </a:stretch>
        </p:blipFill>
        <p:spPr>
          <a:xfrm>
            <a:off x="6895663" y="4864008"/>
            <a:ext cx="2237256" cy="1341091"/>
          </a:xfrm>
          <a:prstGeom prst="rect">
            <a:avLst/>
          </a:prstGeom>
        </p:spPr>
      </p:pic>
      <p:pic>
        <p:nvPicPr>
          <p:cNvPr id="38" name="Picture 37" descr="vehicle entry text.png"/>
          <p:cNvPicPr>
            <a:picLocks noChangeAspect="1"/>
          </p:cNvPicPr>
          <p:nvPr/>
        </p:nvPicPr>
        <p:blipFill>
          <a:blip r:embed="rId13" cstate="print"/>
          <a:stretch>
            <a:fillRect/>
          </a:stretch>
        </p:blipFill>
        <p:spPr>
          <a:xfrm>
            <a:off x="8895927" y="4864007"/>
            <a:ext cx="2237256" cy="1341091"/>
          </a:xfrm>
          <a:prstGeom prst="rect">
            <a:avLst/>
          </a:prstGeom>
        </p:spPr>
      </p:pic>
      <p:sp>
        <p:nvSpPr>
          <p:cNvPr id="40" name="Rectangle 39"/>
          <p:cNvSpPr/>
          <p:nvPr/>
        </p:nvSpPr>
        <p:spPr>
          <a:xfrm>
            <a:off x="488918"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XTT901-1-0-GB</a:t>
            </a:r>
            <a:endParaRPr lang="en-ZA" sz="700" b="1" dirty="0">
              <a:solidFill>
                <a:schemeClr val="bg1">
                  <a:lumMod val="50000"/>
                </a:schemeClr>
              </a:solidFill>
              <a:latin typeface="HelveticaNeueLT Std" pitchFamily="34" charset="0"/>
            </a:endParaRPr>
          </a:p>
        </p:txBody>
      </p:sp>
      <p:sp>
        <p:nvSpPr>
          <p:cNvPr id="41" name="Rectangle 40"/>
          <p:cNvSpPr/>
          <p:nvPr/>
        </p:nvSpPr>
        <p:spPr>
          <a:xfrm>
            <a:off x="503906" y="255628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XTT902-1-0-GB</a:t>
            </a:r>
            <a:endParaRPr lang="en-ZA" sz="700" b="1" dirty="0">
              <a:solidFill>
                <a:schemeClr val="bg1">
                  <a:lumMod val="50000"/>
                </a:schemeClr>
              </a:solidFill>
              <a:latin typeface="HelveticaNeueLT Std" pitchFamily="34" charset="0"/>
            </a:endParaRPr>
          </a:p>
        </p:txBody>
      </p:sp>
      <p:sp>
        <p:nvSpPr>
          <p:cNvPr id="42" name="Rectangle 41"/>
          <p:cNvSpPr/>
          <p:nvPr/>
        </p:nvSpPr>
        <p:spPr>
          <a:xfrm>
            <a:off x="488918" y="269915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XTT903-1-0-GB</a:t>
            </a:r>
            <a:endParaRPr lang="en-ZA" sz="700" b="1" dirty="0">
              <a:solidFill>
                <a:schemeClr val="bg1">
                  <a:lumMod val="50000"/>
                </a:schemeClr>
              </a:solidFill>
              <a:latin typeface="HelveticaNeueLT Std" pitchFamily="34" charset="0"/>
            </a:endParaRPr>
          </a:p>
        </p:txBody>
      </p:sp>
      <p:sp>
        <p:nvSpPr>
          <p:cNvPr id="43" name="Rectangle 42"/>
          <p:cNvSpPr/>
          <p:nvPr/>
        </p:nvSpPr>
        <p:spPr>
          <a:xfrm>
            <a:off x="488918" y="2842034"/>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XTT904-1-0-GB</a:t>
            </a:r>
            <a:endParaRPr lang="en-ZA" sz="700" b="1" dirty="0">
              <a:solidFill>
                <a:schemeClr val="bg1">
                  <a:lumMod val="50000"/>
                </a:schemeClr>
              </a:solidFill>
              <a:latin typeface="HelveticaNeueLT Std" pitchFamily="34" charset="0"/>
            </a:endParaRPr>
          </a:p>
        </p:txBody>
      </p:sp>
      <p:sp>
        <p:nvSpPr>
          <p:cNvPr id="44" name="Rectangle 43"/>
          <p:cNvSpPr/>
          <p:nvPr/>
        </p:nvSpPr>
        <p:spPr>
          <a:xfrm>
            <a:off x="488918" y="2984910"/>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XTT905-1-0-GB</a:t>
            </a:r>
            <a:endParaRPr lang="en-ZA" sz="700" b="1" dirty="0">
              <a:solidFill>
                <a:schemeClr val="bg1">
                  <a:lumMod val="50000"/>
                </a:schemeClr>
              </a:solidFill>
              <a:latin typeface="HelveticaNeueLT Std" pitchFamily="34" charset="0"/>
            </a:endParaRPr>
          </a:p>
        </p:txBody>
      </p:sp>
      <p:sp>
        <p:nvSpPr>
          <p:cNvPr id="45" name="Rectangle 44"/>
          <p:cNvSpPr/>
          <p:nvPr/>
        </p:nvSpPr>
        <p:spPr>
          <a:xfrm>
            <a:off x="488918" y="313384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XTT906-1-0-GB</a:t>
            </a:r>
            <a:endParaRPr lang="en-ZA" sz="700" b="1" dirty="0">
              <a:solidFill>
                <a:schemeClr val="bg1">
                  <a:lumMod val="50000"/>
                </a:schemeClr>
              </a:solidFill>
              <a:latin typeface="HelveticaNeueLT Std" pitchFamily="34" charset="0"/>
            </a:endParaRPr>
          </a:p>
        </p:txBody>
      </p:sp>
      <p:sp>
        <p:nvSpPr>
          <p:cNvPr id="46" name="Rectangle 45"/>
          <p:cNvSpPr/>
          <p:nvPr/>
        </p:nvSpPr>
        <p:spPr>
          <a:xfrm>
            <a:off x="488918" y="327066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XTT907-1-0-GB</a:t>
            </a:r>
            <a:endParaRPr lang="en-ZA" sz="700" b="1" dirty="0">
              <a:solidFill>
                <a:schemeClr val="bg1">
                  <a:lumMod val="50000"/>
                </a:schemeClr>
              </a:solidFill>
              <a:latin typeface="HelveticaNeueLT Std" pitchFamily="34" charset="0"/>
            </a:endParaRPr>
          </a:p>
        </p:txBody>
      </p:sp>
      <p:sp>
        <p:nvSpPr>
          <p:cNvPr id="47" name="Rectangle 46"/>
          <p:cNvSpPr/>
          <p:nvPr/>
        </p:nvSpPr>
        <p:spPr>
          <a:xfrm>
            <a:off x="1417612"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XTT950-1-0-GB</a:t>
            </a:r>
            <a:endParaRPr lang="en-ZA" sz="700" b="1" dirty="0">
              <a:solidFill>
                <a:schemeClr val="bg1">
                  <a:lumMod val="50000"/>
                </a:schemeClr>
              </a:solidFill>
              <a:latin typeface="HelveticaNeueLT Std" pitchFamily="34" charset="0"/>
            </a:endParaRPr>
          </a:p>
        </p:txBody>
      </p:sp>
      <p:sp>
        <p:nvSpPr>
          <p:cNvPr id="48" name="Rectangle 47"/>
          <p:cNvSpPr/>
          <p:nvPr/>
        </p:nvSpPr>
        <p:spPr>
          <a:xfrm>
            <a:off x="488918" y="341353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XTT909-1-0-GB</a:t>
            </a:r>
            <a:endParaRPr lang="en-ZA" sz="700" b="1" dirty="0">
              <a:solidFill>
                <a:schemeClr val="bg1">
                  <a:lumMod val="50000"/>
                </a:schemeClr>
              </a:solidFill>
              <a:latin typeface="HelveticaNeueLT Std" pitchFamily="34" charset="0"/>
            </a:endParaRPr>
          </a:p>
        </p:txBody>
      </p:sp>
      <p:sp>
        <p:nvSpPr>
          <p:cNvPr id="49" name="Rectangle 48"/>
          <p:cNvSpPr/>
          <p:nvPr/>
        </p:nvSpPr>
        <p:spPr>
          <a:xfrm>
            <a:off x="1417612" y="2562338"/>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XTT951-1-0-GB</a:t>
            </a:r>
            <a:endParaRPr lang="en-ZA" sz="700" b="1" dirty="0">
              <a:solidFill>
                <a:schemeClr val="bg1">
                  <a:lumMod val="50000"/>
                </a:schemeClr>
              </a:solidFill>
              <a:latin typeface="HelveticaNeueLT Std" pitchFamily="34" charset="0"/>
            </a:endParaRPr>
          </a:p>
        </p:txBody>
      </p:sp>
      <p:sp>
        <p:nvSpPr>
          <p:cNvPr id="51" name="Rectangle 50"/>
          <p:cNvSpPr/>
          <p:nvPr/>
        </p:nvSpPr>
        <p:spPr>
          <a:xfrm>
            <a:off x="1417612" y="2705213"/>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XTT952-1-0-GB</a:t>
            </a:r>
            <a:endParaRPr lang="en-ZA" sz="700" b="1" dirty="0">
              <a:solidFill>
                <a:schemeClr val="bg1">
                  <a:lumMod val="50000"/>
                </a:schemeClr>
              </a:solidFill>
              <a:latin typeface="HelveticaNeueLT Std" pitchFamily="34" charset="0"/>
            </a:endParaRPr>
          </a:p>
        </p:txBody>
      </p:sp>
      <p:sp>
        <p:nvSpPr>
          <p:cNvPr id="52" name="Rectangle 51"/>
          <p:cNvSpPr/>
          <p:nvPr/>
        </p:nvSpPr>
        <p:spPr>
          <a:xfrm>
            <a:off x="4989511" y="2413406"/>
            <a:ext cx="887101"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WPR900-1-0-GB</a:t>
            </a:r>
            <a:endParaRPr lang="en-ZA" sz="700" dirty="0">
              <a:solidFill>
                <a:schemeClr val="bg1">
                  <a:lumMod val="50000"/>
                </a:schemeClr>
              </a:solidFill>
              <a:latin typeface="HelveticaNeueLT Std" pitchFamily="34" charset="0"/>
            </a:endParaRPr>
          </a:p>
        </p:txBody>
      </p:sp>
      <p:sp>
        <p:nvSpPr>
          <p:cNvPr id="54" name="Rectangle 53"/>
          <p:cNvSpPr/>
          <p:nvPr/>
        </p:nvSpPr>
        <p:spPr>
          <a:xfrm>
            <a:off x="4989514" y="2842034"/>
            <a:ext cx="885499"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WPK900-1-0-GB</a:t>
            </a:r>
            <a:endParaRPr lang="en-ZA" sz="700" dirty="0">
              <a:solidFill>
                <a:schemeClr val="bg1">
                  <a:lumMod val="50000"/>
                </a:schemeClr>
              </a:solidFill>
              <a:latin typeface="HelveticaNeueLT Std" pitchFamily="34" charset="0"/>
            </a:endParaRPr>
          </a:p>
        </p:txBody>
      </p:sp>
      <p:sp>
        <p:nvSpPr>
          <p:cNvPr id="58" name="Rectangle 57"/>
          <p:cNvSpPr/>
          <p:nvPr/>
        </p:nvSpPr>
        <p:spPr>
          <a:xfrm>
            <a:off x="4989511" y="2984910"/>
            <a:ext cx="906337"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WKM900-1-0-GB</a:t>
            </a:r>
            <a:endParaRPr lang="en-ZA" sz="700" dirty="0">
              <a:solidFill>
                <a:schemeClr val="bg1">
                  <a:lumMod val="50000"/>
                </a:schemeClr>
              </a:solidFill>
              <a:latin typeface="HelveticaNeueLT Std" pitchFamily="34" charset="0"/>
            </a:endParaRPr>
          </a:p>
        </p:txBody>
      </p:sp>
      <p:sp>
        <p:nvSpPr>
          <p:cNvPr id="59" name="Rectangle 58"/>
          <p:cNvSpPr/>
          <p:nvPr/>
        </p:nvSpPr>
        <p:spPr>
          <a:xfrm>
            <a:off x="4989513" y="3127786"/>
            <a:ext cx="875881"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WJB900-1-0-GB</a:t>
            </a:r>
            <a:endParaRPr lang="en-ZA" sz="700" dirty="0">
              <a:solidFill>
                <a:schemeClr val="bg1">
                  <a:lumMod val="50000"/>
                </a:schemeClr>
              </a:solidFill>
              <a:latin typeface="HelveticaNeueLT Std" pitchFamily="34" charset="0"/>
            </a:endParaRPr>
          </a:p>
        </p:txBody>
      </p:sp>
      <p:sp>
        <p:nvSpPr>
          <p:cNvPr id="60" name="Rectangle 59"/>
          <p:cNvSpPr/>
          <p:nvPr/>
        </p:nvSpPr>
        <p:spPr>
          <a:xfrm>
            <a:off x="4989514" y="2556282"/>
            <a:ext cx="907941"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WMR900-1-0-GB</a:t>
            </a:r>
            <a:endParaRPr lang="en-ZA" sz="700" dirty="0">
              <a:solidFill>
                <a:schemeClr val="bg1">
                  <a:lumMod val="50000"/>
                </a:schemeClr>
              </a:solidFill>
              <a:latin typeface="HelveticaNeueLT Std" pitchFamily="34" charset="0"/>
            </a:endParaRPr>
          </a:p>
        </p:txBody>
      </p:sp>
      <p:sp>
        <p:nvSpPr>
          <p:cNvPr id="61" name="Rectangle 60"/>
          <p:cNvSpPr/>
          <p:nvPr/>
        </p:nvSpPr>
        <p:spPr>
          <a:xfrm>
            <a:off x="4989511" y="2699158"/>
            <a:ext cx="906337"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WMK900-1-0-GB</a:t>
            </a:r>
            <a:endParaRPr lang="en-ZA" sz="700" dirty="0">
              <a:solidFill>
                <a:schemeClr val="bg1">
                  <a:lumMod val="50000"/>
                </a:schemeClr>
              </a:solidFill>
              <a:latin typeface="HelveticaNeueLT Std" pitchFamily="34" charset="0"/>
            </a:endParaRPr>
          </a:p>
        </p:txBody>
      </p:sp>
      <p:sp>
        <p:nvSpPr>
          <p:cNvPr id="62" name="Rectangle 61"/>
          <p:cNvSpPr/>
          <p:nvPr/>
        </p:nvSpPr>
        <p:spPr>
          <a:xfrm>
            <a:off x="2410474" y="2413406"/>
            <a:ext cx="2005997"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MDR900-5-0-GB 9 CORE PIGTAIL VERSION</a:t>
            </a:r>
            <a:endParaRPr lang="en-ZA" sz="700" dirty="0">
              <a:solidFill>
                <a:schemeClr val="bg1">
                  <a:lumMod val="50000"/>
                </a:schemeClr>
              </a:solidFill>
              <a:latin typeface="HelveticaNeueLT Std" pitchFamily="34" charset="0"/>
            </a:endParaRPr>
          </a:p>
        </p:txBody>
      </p:sp>
      <p:sp>
        <p:nvSpPr>
          <p:cNvPr id="63" name="Rectangle 62"/>
          <p:cNvSpPr/>
          <p:nvPr/>
        </p:nvSpPr>
        <p:spPr>
          <a:xfrm>
            <a:off x="2410473" y="2556282"/>
            <a:ext cx="2493310"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MDR901-5-0-GB  10 WAY TERMINAL BLOCK VERSION </a:t>
            </a:r>
            <a:endParaRPr lang="en-ZA" sz="700" dirty="0">
              <a:solidFill>
                <a:schemeClr val="bg1">
                  <a:lumMod val="50000"/>
                </a:schemeClr>
              </a:solidFill>
              <a:latin typeface="HelveticaNeueLT Std" pitchFamily="34" charset="0"/>
            </a:endParaRPr>
          </a:p>
        </p:txBody>
      </p:sp>
      <p:sp>
        <p:nvSpPr>
          <p:cNvPr id="64" name="Rectangle 63"/>
          <p:cNvSpPr/>
          <p:nvPr/>
        </p:nvSpPr>
        <p:spPr>
          <a:xfrm>
            <a:off x="2422412" y="2842034"/>
            <a:ext cx="2491708"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MDK901-5-0-GB  10 WAY TERMINAL BLOCK VERSION </a:t>
            </a:r>
            <a:endParaRPr lang="en-ZA" sz="700" dirty="0">
              <a:solidFill>
                <a:schemeClr val="bg1">
                  <a:lumMod val="50000"/>
                </a:schemeClr>
              </a:solidFill>
              <a:latin typeface="HelveticaNeueLT Std" pitchFamily="34" charset="0"/>
            </a:endParaRPr>
          </a:p>
        </p:txBody>
      </p:sp>
      <p:sp>
        <p:nvSpPr>
          <p:cNvPr id="65" name="Rectangle 64"/>
          <p:cNvSpPr/>
          <p:nvPr/>
        </p:nvSpPr>
        <p:spPr>
          <a:xfrm>
            <a:off x="2425688" y="2699158"/>
            <a:ext cx="2004395"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MDK900-5-0-GB 9 CORE PIGTAIL VERSION</a:t>
            </a:r>
            <a:endParaRPr lang="en-ZA" sz="700" dirty="0">
              <a:solidFill>
                <a:schemeClr val="bg1">
                  <a:lumMod val="50000"/>
                </a:schemeClr>
              </a:solidFill>
              <a:latin typeface="HelveticaNeueLT Std" pitchFamily="34" charset="0"/>
            </a:endParaRPr>
          </a:p>
        </p:txBody>
      </p:sp>
      <p:sp>
        <p:nvSpPr>
          <p:cNvPr id="66" name="Rectangle 65"/>
          <p:cNvSpPr/>
          <p:nvPr/>
        </p:nvSpPr>
        <p:spPr>
          <a:xfrm>
            <a:off x="6846903" y="2407350"/>
            <a:ext cx="1569981"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NITGEN FINGKEY ACCESS PLUS</a:t>
            </a:r>
            <a:endParaRPr lang="en-ZA" sz="700" dirty="0">
              <a:solidFill>
                <a:schemeClr val="bg1">
                  <a:lumMod val="50000"/>
                </a:schemeClr>
              </a:solidFill>
              <a:latin typeface="HelveticaNeueLT Std" pitchFamily="34" charset="0"/>
            </a:endParaRPr>
          </a:p>
        </p:txBody>
      </p:sp>
      <p:sp>
        <p:nvSpPr>
          <p:cNvPr id="67" name="Rectangle 66"/>
          <p:cNvSpPr/>
          <p:nvPr/>
        </p:nvSpPr>
        <p:spPr>
          <a:xfrm>
            <a:off x="8775721" y="2407350"/>
            <a:ext cx="864659"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UHF900-1-0-GB</a:t>
            </a:r>
            <a:endParaRPr lang="en-ZA" sz="700" dirty="0">
              <a:solidFill>
                <a:schemeClr val="bg1">
                  <a:lumMod val="50000"/>
                </a:schemeClr>
              </a:solidFill>
              <a:latin typeface="HelveticaNeueLT Std" pitchFamily="34" charset="0"/>
            </a:endParaRPr>
          </a:p>
        </p:txBody>
      </p:sp>
      <p:cxnSp>
        <p:nvCxnSpPr>
          <p:cNvPr id="76" name="Straight Connector 75"/>
          <p:cNvCxnSpPr/>
          <p:nvPr/>
        </p:nvCxnSpPr>
        <p:spPr>
          <a:xfrm>
            <a:off x="988982"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3625"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561014"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8336"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2417744" y="2335912"/>
            <a:ext cx="2428891" cy="35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70" name="Rectangle 69"/>
          <p:cNvSpPr/>
          <p:nvPr/>
        </p:nvSpPr>
        <p:spPr>
          <a:xfrm>
            <a:off x="4989511" y="2335913"/>
            <a:ext cx="171451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71" name="Rectangle 70"/>
          <p:cNvSpPr/>
          <p:nvPr/>
        </p:nvSpPr>
        <p:spPr>
          <a:xfrm>
            <a:off x="6918338" y="2335913"/>
            <a:ext cx="171451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72" name="Rectangle 71"/>
          <p:cNvSpPr/>
          <p:nvPr/>
        </p:nvSpPr>
        <p:spPr>
          <a:xfrm>
            <a:off x="8847162" y="2335913"/>
            <a:ext cx="135732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pic>
        <p:nvPicPr>
          <p:cNvPr id="130" name="Picture 129" descr="IXP400i Logo.png"/>
          <p:cNvPicPr>
            <a:picLocks noChangeAspect="1"/>
          </p:cNvPicPr>
          <p:nvPr/>
        </p:nvPicPr>
        <p:blipFill>
          <a:blip r:embed="rId14" cstate="print"/>
          <a:stretch>
            <a:fillRect/>
          </a:stretch>
        </p:blipFill>
        <p:spPr>
          <a:xfrm>
            <a:off x="9047848" y="5364807"/>
            <a:ext cx="1340691" cy="2014388"/>
          </a:xfrm>
          <a:prstGeom prst="rect">
            <a:avLst/>
          </a:prstGeom>
        </p:spPr>
      </p:pic>
      <p:sp>
        <p:nvSpPr>
          <p:cNvPr id="68" name="TextBox 67"/>
          <p:cNvSpPr txBox="1"/>
          <p:nvPr/>
        </p:nvSpPr>
        <p:spPr>
          <a:xfrm>
            <a:off x="1962324" y="315913"/>
            <a:ext cx="547255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Readers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73" name="Picture 72" descr="home.jpg">
            <a:hlinkClick r:id="rId15" action="ppaction://hlinksldjump"/>
          </p:cNvPr>
          <p:cNvPicPr>
            <a:picLocks noChangeAspect="1"/>
          </p:cNvPicPr>
          <p:nvPr/>
        </p:nvPicPr>
        <p:blipFill>
          <a:blip r:embed="rId16" cstate="print"/>
          <a:stretch>
            <a:fillRect/>
          </a:stretch>
        </p:blipFill>
        <p:spPr>
          <a:xfrm>
            <a:off x="8850418" y="548680"/>
            <a:ext cx="1680858" cy="228344"/>
          </a:xfrm>
          <a:prstGeom prst="rect">
            <a:avLst/>
          </a:prstGeom>
        </p:spPr>
      </p:pic>
      <p:pic>
        <p:nvPicPr>
          <p:cNvPr id="74" name="Picture 73">
            <a:hlinkClick r:id="rId15" action="ppaction://hlinksldjump"/>
          </p:cNvPr>
          <p:cNvPicPr>
            <a:picLocks noChangeAspect="1"/>
          </p:cNvPicPr>
          <p:nvPr/>
        </p:nvPicPr>
        <p:blipFill>
          <a:blip r:embed="rId17"/>
          <a:stretch>
            <a:fillRect/>
          </a:stretch>
        </p:blipFill>
        <p:spPr>
          <a:xfrm>
            <a:off x="9982921" y="505677"/>
            <a:ext cx="264749" cy="234664"/>
          </a:xfrm>
          <a:prstGeom prst="rect">
            <a:avLst/>
          </a:prstGeom>
        </p:spPr>
      </p:pic>
    </p:spTree>
    <p:extLst>
      <p:ext uri="{BB962C8B-B14F-4D97-AF65-F5344CB8AC3E}">
        <p14:creationId xmlns:p14="http://schemas.microsoft.com/office/powerpoint/2010/main" val="158089538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p:cNvSpPr txBox="1"/>
          <p:nvPr/>
        </p:nvSpPr>
        <p:spPr>
          <a:xfrm>
            <a:off x="417479" y="4826769"/>
            <a:ext cx="9858444" cy="1177730"/>
          </a:xfrm>
          <a:prstGeom prst="rect">
            <a:avLst/>
          </a:prstGeom>
          <a:noFill/>
        </p:spPr>
        <p:txBody>
          <a:bodyPr wrap="square" lIns="99536" tIns="49770" rIns="99536" bIns="49770" rtlCol="0">
            <a:spAutoFit/>
          </a:bodyPr>
          <a:lstStyle/>
          <a:p>
            <a:r>
              <a:rPr lang="en-ZA" sz="1400" dirty="0" smtClean="0">
                <a:latin typeface="HelveticaNeueLT Std"/>
              </a:rPr>
              <a:t>      </a:t>
            </a:r>
            <a:r>
              <a:rPr lang="en-ZA" sz="800" b="1" dirty="0" smtClean="0">
                <a:solidFill>
                  <a:schemeClr val="tx1">
                    <a:lumMod val="65000"/>
                    <a:lumOff val="35000"/>
                  </a:schemeClr>
                </a:solidFill>
                <a:latin typeface="HelveticaNeueLT Std"/>
              </a:rPr>
              <a:t>IXP20</a:t>
            </a:r>
            <a:r>
              <a:rPr lang="en-ZA" sz="800" b="1" dirty="0" smtClean="0">
                <a:solidFill>
                  <a:srgbClr val="903A73"/>
                </a:solidFill>
                <a:latin typeface="HelveticaNeueLT Std"/>
              </a:rPr>
              <a:t>TOUCH</a:t>
            </a:r>
            <a:r>
              <a:rPr lang="en-ZA" sz="800" dirty="0" smtClean="0">
                <a:solidFill>
                  <a:srgbClr val="903A73"/>
                </a:solidFill>
                <a:latin typeface="HelveticaNeueLT Std"/>
              </a:rPr>
              <a:t> </a:t>
            </a:r>
            <a:r>
              <a:rPr lang="en-ZA" sz="800" dirty="0" smtClean="0">
                <a:solidFill>
                  <a:schemeClr val="tx1">
                    <a:lumMod val="65000"/>
                    <a:lumOff val="35000"/>
                  </a:schemeClr>
                </a:solidFill>
                <a:latin typeface="HelveticaNeueLT Std"/>
              </a:rPr>
              <a:t>System Controllers</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iTRT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                                     125kHz</a:t>
            </a:r>
            <a:r>
              <a:rPr lang="en-ZA" sz="800" dirty="0" smtClean="0">
                <a:solidFill>
                  <a:schemeClr val="tx1">
                    <a:lumMod val="65000"/>
                    <a:lumOff val="35000"/>
                  </a:schemeClr>
                </a:solidFill>
                <a:latin typeface="HelveticaNeueLT Std"/>
              </a:rPr>
              <a:t> Antenna Readers</a:t>
            </a:r>
            <a:r>
              <a:rPr lang="en-ZA" sz="800" b="1" dirty="0" smtClean="0">
                <a:solidFill>
                  <a:schemeClr val="tx1">
                    <a:lumMod val="65000"/>
                    <a:lumOff val="35000"/>
                  </a:schemeClr>
                </a:solidFill>
                <a:latin typeface="HelveticaNeueLT Std"/>
              </a:rPr>
              <a:t>                            FINGKEY</a:t>
            </a:r>
            <a:r>
              <a:rPr lang="en-ZA" sz="800" dirty="0" smtClean="0">
                <a:solidFill>
                  <a:schemeClr val="tx1">
                    <a:lumMod val="65000"/>
                    <a:lumOff val="35000"/>
                  </a:schemeClr>
                </a:solidFill>
                <a:latin typeface="HelveticaNeueLT Std"/>
              </a:rPr>
              <a:t> Access Plus</a:t>
            </a:r>
            <a:r>
              <a:rPr lang="en-ZA" sz="800" b="1" dirty="0" smtClean="0">
                <a:solidFill>
                  <a:schemeClr val="tx1">
                    <a:lumMod val="65000"/>
                    <a:lumOff val="35000"/>
                  </a:schemeClr>
                </a:solidFill>
                <a:latin typeface="HelveticaNeueLT Std"/>
              </a:rPr>
              <a:t>                    I </a:t>
            </a:r>
            <a:r>
              <a:rPr lang="en-ZA" sz="800" b="1" dirty="0" err="1" smtClean="0">
                <a:solidFill>
                  <a:schemeClr val="tx1">
                    <a:lumMod val="65000"/>
                    <a:lumOff val="35000"/>
                  </a:schemeClr>
                </a:solidFill>
                <a:latin typeface="HelveticaNeueLT Std"/>
              </a:rPr>
              <a:t>mpro</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provide a wide</a:t>
            </a:r>
          </a:p>
          <a:p>
            <a:r>
              <a:rPr lang="en-ZA" sz="800" b="1" dirty="0" smtClean="0">
                <a:solidFill>
                  <a:schemeClr val="tx1">
                    <a:lumMod val="65000"/>
                    <a:lumOff val="35000"/>
                  </a:schemeClr>
                </a:solidFill>
                <a:latin typeface="HelveticaNeueLT Std"/>
              </a:rPr>
              <a:t>          IXP20</a:t>
            </a:r>
            <a:r>
              <a:rPr lang="en-ZA" sz="800" b="1" dirty="0" smtClean="0">
                <a:solidFill>
                  <a:srgbClr val="903A73"/>
                </a:solidFill>
                <a:latin typeface="HelveticaNeueLT Std"/>
              </a:rPr>
              <a:t>NET </a:t>
            </a:r>
            <a:r>
              <a:rPr lang="en-ZA" sz="800" dirty="0" smtClean="0">
                <a:solidFill>
                  <a:schemeClr val="tx1">
                    <a:lumMod val="65000"/>
                    <a:lumOff val="35000"/>
                  </a:schemeClr>
                </a:solidFill>
                <a:latin typeface="HelveticaNeueLT Std"/>
              </a:rPr>
              <a:t>System Controllers	               </a:t>
            </a:r>
            <a:r>
              <a:rPr lang="en-ZA" sz="800"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Readers</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Biometric Reader                            range of high quality </a:t>
            </a:r>
            <a:r>
              <a:rPr lang="en-ZA" sz="800" b="1" dirty="0" smtClean="0">
                <a:solidFill>
                  <a:schemeClr val="tx1">
                    <a:lumMod val="65000"/>
                    <a:lumOff val="35000"/>
                  </a:schemeClr>
                </a:solidFill>
                <a:latin typeface="HelveticaNeueLT Std"/>
              </a:rPr>
              <a:t>RFID</a:t>
            </a:r>
          </a:p>
          <a:p>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Multi-</a:t>
            </a:r>
            <a:r>
              <a:rPr lang="en-ZA" sz="800" dirty="0" smtClean="0">
                <a:solidFill>
                  <a:schemeClr val="tx1">
                    <a:lumMod val="65000"/>
                    <a:lumOff val="35000"/>
                  </a:schemeClr>
                </a:solidFill>
                <a:latin typeface="HelveticaNeueLT Std"/>
              </a:rPr>
              <a:t> Discipline</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Readers                                                                                    tags for use with their range </a:t>
            </a:r>
          </a:p>
          <a:p>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reads 125kHz antenna readers      		                                                                                                      of access control systems</a:t>
            </a:r>
          </a:p>
          <a:p>
            <a:r>
              <a:rPr lang="en-ZA" sz="900" b="1" dirty="0" smtClean="0">
                <a:solidFill>
                  <a:schemeClr val="tx1">
                    <a:lumMod val="65000"/>
                    <a:lumOff val="35000"/>
                  </a:schemeClr>
                </a:solidFill>
                <a:latin typeface="HelveticaNeueLT Std"/>
              </a:rPr>
              <a:t>                                                                                   </a:t>
            </a:r>
          </a:p>
          <a:p>
            <a:r>
              <a:rPr lang="en-ZA" sz="900" dirty="0" smtClean="0">
                <a:solidFill>
                  <a:schemeClr val="tx1">
                    <a:lumMod val="65000"/>
                    <a:lumOff val="35000"/>
                  </a:schemeClr>
                </a:solidFill>
                <a:latin typeface="HelveticaNeueLT Std"/>
              </a:rPr>
              <a:t>          </a:t>
            </a:r>
            <a:endParaRPr lang="en-ZA" sz="1000" dirty="0" smtClean="0">
              <a:solidFill>
                <a:schemeClr val="tx1">
                  <a:lumMod val="65000"/>
                  <a:lumOff val="35000"/>
                </a:schemeClr>
              </a:solidFill>
              <a:latin typeface="HelveticaNeueLT Std"/>
            </a:endParaRPr>
          </a:p>
          <a:p>
            <a:r>
              <a:rPr lang="en-ZA" sz="1400" b="1" dirty="0" smtClean="0">
                <a:solidFill>
                  <a:schemeClr val="tx1">
                    <a:lumMod val="65000"/>
                    <a:lumOff val="35000"/>
                  </a:schemeClr>
                </a:solidFill>
                <a:latin typeface="HelveticaNeueLT Std"/>
              </a:rPr>
              <a:t>  </a:t>
            </a:r>
            <a:endParaRPr lang="en-ZA" sz="1400" b="1" dirty="0">
              <a:solidFill>
                <a:schemeClr val="tx1">
                  <a:lumMod val="65000"/>
                  <a:lumOff val="35000"/>
                </a:schemeClr>
              </a:solidFill>
              <a:latin typeface="HelveticaNeueLT Std"/>
            </a:endParaRPr>
          </a:p>
        </p:txBody>
      </p:sp>
      <p:sp>
        <p:nvSpPr>
          <p:cNvPr id="94" name="Rounded Rectangle 93"/>
          <p:cNvSpPr/>
          <p:nvPr/>
        </p:nvSpPr>
        <p:spPr>
          <a:xfrm>
            <a:off x="417479" y="1764407"/>
            <a:ext cx="9858444" cy="4143405"/>
          </a:xfrm>
          <a:prstGeom prst="roundRect">
            <a:avLst>
              <a:gd name="adj" fmla="val 53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sp>
        <p:nvSpPr>
          <p:cNvPr id="20" name="TextBox 19"/>
          <p:cNvSpPr txBox="1"/>
          <p:nvPr/>
        </p:nvSpPr>
        <p:spPr>
          <a:xfrm>
            <a:off x="2346308" y="1907289"/>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50" name="Straight Connector 49"/>
          <p:cNvCxnSpPr/>
          <p:nvPr/>
        </p:nvCxnSpPr>
        <p:spPr>
          <a:xfrm rot="16200000" flipH="1">
            <a:off x="560752" y="3766659"/>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Page 1 Antenna readers copy.jpg"/>
          <p:cNvPicPr>
            <a:picLocks noChangeAspect="1"/>
          </p:cNvPicPr>
          <p:nvPr/>
        </p:nvPicPr>
        <p:blipFill>
          <a:blip r:embed="rId3" cstate="print"/>
          <a:stretch>
            <a:fillRect/>
          </a:stretch>
        </p:blipFill>
        <p:spPr>
          <a:xfrm>
            <a:off x="558802" y="3836111"/>
            <a:ext cx="1716064" cy="686426"/>
          </a:xfrm>
          <a:prstGeom prst="rect">
            <a:avLst/>
          </a:prstGeom>
        </p:spPr>
      </p:pic>
      <p:pic>
        <p:nvPicPr>
          <p:cNvPr id="55" name="Picture 54" descr="Wiegand Family.jpg"/>
          <p:cNvPicPr>
            <a:picLocks noChangeAspect="1"/>
          </p:cNvPicPr>
          <p:nvPr/>
        </p:nvPicPr>
        <p:blipFill>
          <a:blip r:embed="rId4" cstate="print"/>
          <a:stretch>
            <a:fillRect/>
          </a:stretch>
        </p:blipFill>
        <p:spPr>
          <a:xfrm>
            <a:off x="5056584" y="3764676"/>
            <a:ext cx="1611226" cy="928469"/>
          </a:xfrm>
          <a:prstGeom prst="rect">
            <a:avLst/>
          </a:prstGeom>
        </p:spPr>
      </p:pic>
      <p:pic>
        <p:nvPicPr>
          <p:cNvPr id="56" name="Picture 55" descr="multi discipline readers.jpg"/>
          <p:cNvPicPr>
            <a:picLocks noChangeAspect="1"/>
          </p:cNvPicPr>
          <p:nvPr/>
        </p:nvPicPr>
        <p:blipFill>
          <a:blip r:embed="rId5" cstate="print"/>
          <a:stretch>
            <a:fillRect/>
          </a:stretch>
        </p:blipFill>
        <p:spPr>
          <a:xfrm>
            <a:off x="3417874" y="3879791"/>
            <a:ext cx="428628" cy="900827"/>
          </a:xfrm>
          <a:prstGeom prst="rect">
            <a:avLst/>
          </a:prstGeom>
        </p:spPr>
      </p:pic>
      <p:sp>
        <p:nvSpPr>
          <p:cNvPr id="57" name="TextBox 56"/>
          <p:cNvSpPr txBox="1"/>
          <p:nvPr/>
        </p:nvSpPr>
        <p:spPr>
          <a:xfrm>
            <a:off x="4632324" y="1907288"/>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pic>
        <p:nvPicPr>
          <p:cNvPr id="30721" name="Picture 1"/>
          <p:cNvPicPr>
            <a:picLocks noChangeAspect="1" noChangeArrowheads="1"/>
          </p:cNvPicPr>
          <p:nvPr/>
        </p:nvPicPr>
        <p:blipFill>
          <a:blip r:embed="rId6" cstate="print"/>
          <a:srcRect/>
          <a:stretch>
            <a:fillRect/>
          </a:stretch>
        </p:blipFill>
        <p:spPr bwMode="auto">
          <a:xfrm>
            <a:off x="7561282" y="3665482"/>
            <a:ext cx="376277" cy="1385079"/>
          </a:xfrm>
          <a:prstGeom prst="rect">
            <a:avLst/>
          </a:prstGeom>
          <a:noFill/>
          <a:ln w="9525">
            <a:noFill/>
            <a:miter lim="800000"/>
            <a:headEnd/>
            <a:tailEnd/>
          </a:ln>
          <a:effectLst/>
        </p:spPr>
      </p:pic>
      <p:cxnSp>
        <p:nvCxnSpPr>
          <p:cNvPr id="85" name="Straight Connector 84"/>
          <p:cNvCxnSpPr/>
          <p:nvPr/>
        </p:nvCxnSpPr>
        <p:spPr>
          <a:xfrm rot="16200000" flipH="1">
            <a:off x="3132516" y="3765865"/>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989904" y="3765072"/>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6990170" y="3764280"/>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31794" y="5550626"/>
            <a:ext cx="9358378"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pic>
        <p:nvPicPr>
          <p:cNvPr id="27" name="Picture 26" descr="titles readers copy.jpg"/>
          <p:cNvPicPr>
            <a:picLocks noChangeAspect="1"/>
          </p:cNvPicPr>
          <p:nvPr/>
        </p:nvPicPr>
        <p:blipFill>
          <a:blip r:embed="rId7" cstate="print"/>
          <a:stretch>
            <a:fillRect/>
          </a:stretch>
        </p:blipFill>
        <p:spPr>
          <a:xfrm>
            <a:off x="488916" y="1835850"/>
            <a:ext cx="9725253" cy="638254"/>
          </a:xfrm>
          <a:prstGeom prst="rect">
            <a:avLst/>
          </a:prstGeom>
        </p:spPr>
      </p:pic>
      <p:pic>
        <p:nvPicPr>
          <p:cNvPr id="29" name="Picture 28" descr="Page 1 Vehicle Entry Readers Image.jpg"/>
          <p:cNvPicPr>
            <a:picLocks noChangeAspect="1"/>
          </p:cNvPicPr>
          <p:nvPr/>
        </p:nvPicPr>
        <p:blipFill>
          <a:blip r:embed="rId8" cstate="print"/>
          <a:stretch>
            <a:fillRect/>
          </a:stretch>
        </p:blipFill>
        <p:spPr>
          <a:xfrm>
            <a:off x="9132915" y="3938859"/>
            <a:ext cx="954644" cy="655312"/>
          </a:xfrm>
          <a:prstGeom prst="rect">
            <a:avLst/>
          </a:prstGeom>
        </p:spPr>
      </p:pic>
      <p:pic>
        <p:nvPicPr>
          <p:cNvPr id="30" name="Picture 29" descr="antenna readers text.png"/>
          <p:cNvPicPr>
            <a:picLocks noChangeAspect="1"/>
          </p:cNvPicPr>
          <p:nvPr/>
        </p:nvPicPr>
        <p:blipFill>
          <a:blip r:embed="rId9" cstate="print"/>
          <a:stretch>
            <a:fillRect/>
          </a:stretch>
        </p:blipFill>
        <p:spPr>
          <a:xfrm>
            <a:off x="488916" y="4836242"/>
            <a:ext cx="1785950" cy="1385088"/>
          </a:xfrm>
          <a:prstGeom prst="rect">
            <a:avLst/>
          </a:prstGeom>
        </p:spPr>
      </p:pic>
      <p:pic>
        <p:nvPicPr>
          <p:cNvPr id="32" name="Picture 31" descr="multidiscipline readers text.png"/>
          <p:cNvPicPr>
            <a:picLocks noChangeAspect="1"/>
          </p:cNvPicPr>
          <p:nvPr/>
        </p:nvPicPr>
        <p:blipFill>
          <a:blip r:embed="rId10" cstate="print"/>
          <a:stretch>
            <a:fillRect/>
          </a:stretch>
        </p:blipFill>
        <p:spPr>
          <a:xfrm>
            <a:off x="2489180" y="4851013"/>
            <a:ext cx="2286016" cy="1370321"/>
          </a:xfrm>
          <a:prstGeom prst="rect">
            <a:avLst/>
          </a:prstGeom>
        </p:spPr>
      </p:pic>
      <p:pic>
        <p:nvPicPr>
          <p:cNvPr id="34" name="Picture 33" descr="wiegand readers text.png"/>
          <p:cNvPicPr>
            <a:picLocks noChangeAspect="1"/>
          </p:cNvPicPr>
          <p:nvPr/>
        </p:nvPicPr>
        <p:blipFill>
          <a:blip r:embed="rId11" cstate="print"/>
          <a:stretch>
            <a:fillRect/>
          </a:stretch>
        </p:blipFill>
        <p:spPr>
          <a:xfrm>
            <a:off x="5060948" y="4864008"/>
            <a:ext cx="2237256" cy="1341091"/>
          </a:xfrm>
          <a:prstGeom prst="rect">
            <a:avLst/>
          </a:prstGeom>
        </p:spPr>
      </p:pic>
      <p:pic>
        <p:nvPicPr>
          <p:cNvPr id="36" name="Picture 35" descr="biometric readers text.png"/>
          <p:cNvPicPr>
            <a:picLocks noChangeAspect="1"/>
          </p:cNvPicPr>
          <p:nvPr/>
        </p:nvPicPr>
        <p:blipFill>
          <a:blip r:embed="rId12" cstate="print"/>
          <a:stretch>
            <a:fillRect/>
          </a:stretch>
        </p:blipFill>
        <p:spPr>
          <a:xfrm>
            <a:off x="6895663" y="4864008"/>
            <a:ext cx="2237256" cy="1341091"/>
          </a:xfrm>
          <a:prstGeom prst="rect">
            <a:avLst/>
          </a:prstGeom>
        </p:spPr>
      </p:pic>
      <p:pic>
        <p:nvPicPr>
          <p:cNvPr id="38" name="Picture 37" descr="vehicle entry text.png"/>
          <p:cNvPicPr>
            <a:picLocks noChangeAspect="1"/>
          </p:cNvPicPr>
          <p:nvPr/>
        </p:nvPicPr>
        <p:blipFill>
          <a:blip r:embed="rId13" cstate="print"/>
          <a:stretch>
            <a:fillRect/>
          </a:stretch>
        </p:blipFill>
        <p:spPr>
          <a:xfrm>
            <a:off x="8895927" y="4864007"/>
            <a:ext cx="2237256" cy="1341091"/>
          </a:xfrm>
          <a:prstGeom prst="rect">
            <a:avLst/>
          </a:prstGeom>
        </p:spPr>
      </p:pic>
      <p:sp>
        <p:nvSpPr>
          <p:cNvPr id="40" name="Rectangle 39"/>
          <p:cNvSpPr/>
          <p:nvPr/>
        </p:nvSpPr>
        <p:spPr>
          <a:xfrm>
            <a:off x="488918"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XTT901-1-0-GB</a:t>
            </a:r>
            <a:endParaRPr lang="en-ZA" sz="700" b="1" dirty="0">
              <a:solidFill>
                <a:schemeClr val="bg1">
                  <a:lumMod val="50000"/>
                </a:schemeClr>
              </a:solidFill>
              <a:latin typeface="HelveticaNeueLT Std" pitchFamily="34" charset="0"/>
            </a:endParaRPr>
          </a:p>
        </p:txBody>
      </p:sp>
      <p:sp>
        <p:nvSpPr>
          <p:cNvPr id="41" name="Rectangle 40"/>
          <p:cNvSpPr/>
          <p:nvPr/>
        </p:nvSpPr>
        <p:spPr>
          <a:xfrm>
            <a:off x="503906" y="255628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XTT902-1-0-GB</a:t>
            </a:r>
            <a:endParaRPr lang="en-ZA" sz="700" b="1" dirty="0">
              <a:solidFill>
                <a:schemeClr val="bg1">
                  <a:lumMod val="50000"/>
                </a:schemeClr>
              </a:solidFill>
              <a:latin typeface="HelveticaNeueLT Std" pitchFamily="34" charset="0"/>
            </a:endParaRPr>
          </a:p>
        </p:txBody>
      </p:sp>
      <p:sp>
        <p:nvSpPr>
          <p:cNvPr id="42" name="Rectangle 41"/>
          <p:cNvSpPr/>
          <p:nvPr/>
        </p:nvSpPr>
        <p:spPr>
          <a:xfrm>
            <a:off x="488918" y="269915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XTT903-1-0-GB</a:t>
            </a:r>
            <a:endParaRPr lang="en-ZA" sz="700" b="1" dirty="0">
              <a:solidFill>
                <a:schemeClr val="bg1">
                  <a:lumMod val="50000"/>
                </a:schemeClr>
              </a:solidFill>
              <a:latin typeface="HelveticaNeueLT Std" pitchFamily="34" charset="0"/>
            </a:endParaRPr>
          </a:p>
        </p:txBody>
      </p:sp>
      <p:sp>
        <p:nvSpPr>
          <p:cNvPr id="43" name="Rectangle 42"/>
          <p:cNvSpPr/>
          <p:nvPr/>
        </p:nvSpPr>
        <p:spPr>
          <a:xfrm>
            <a:off x="488918" y="2842034"/>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XTT904-1-0-GB</a:t>
            </a:r>
            <a:endParaRPr lang="en-ZA" sz="700" b="1" dirty="0">
              <a:solidFill>
                <a:schemeClr val="bg1">
                  <a:lumMod val="50000"/>
                </a:schemeClr>
              </a:solidFill>
              <a:latin typeface="HelveticaNeueLT Std" pitchFamily="34" charset="0"/>
            </a:endParaRPr>
          </a:p>
        </p:txBody>
      </p:sp>
      <p:sp>
        <p:nvSpPr>
          <p:cNvPr id="44" name="Rectangle 43"/>
          <p:cNvSpPr/>
          <p:nvPr/>
        </p:nvSpPr>
        <p:spPr>
          <a:xfrm>
            <a:off x="488918" y="2984910"/>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XTT905-1-0-GB</a:t>
            </a:r>
            <a:endParaRPr lang="en-ZA" sz="700" b="1" dirty="0">
              <a:solidFill>
                <a:schemeClr val="bg1">
                  <a:lumMod val="50000"/>
                </a:schemeClr>
              </a:solidFill>
              <a:latin typeface="HelveticaNeueLT Std" pitchFamily="34" charset="0"/>
            </a:endParaRPr>
          </a:p>
        </p:txBody>
      </p:sp>
      <p:sp>
        <p:nvSpPr>
          <p:cNvPr id="45" name="Rectangle 44"/>
          <p:cNvSpPr/>
          <p:nvPr/>
        </p:nvSpPr>
        <p:spPr>
          <a:xfrm>
            <a:off x="488918" y="313384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XTT906-1-0-GB</a:t>
            </a:r>
            <a:endParaRPr lang="en-ZA" sz="700" b="1" dirty="0">
              <a:solidFill>
                <a:schemeClr val="bg1">
                  <a:lumMod val="50000"/>
                </a:schemeClr>
              </a:solidFill>
              <a:latin typeface="HelveticaNeueLT Std" pitchFamily="34" charset="0"/>
            </a:endParaRPr>
          </a:p>
        </p:txBody>
      </p:sp>
      <p:sp>
        <p:nvSpPr>
          <p:cNvPr id="46" name="Rectangle 45"/>
          <p:cNvSpPr/>
          <p:nvPr/>
        </p:nvSpPr>
        <p:spPr>
          <a:xfrm>
            <a:off x="488918" y="327066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XTT907-1-0-GB</a:t>
            </a:r>
            <a:endParaRPr lang="en-ZA" sz="700" b="1" dirty="0">
              <a:solidFill>
                <a:schemeClr val="bg1">
                  <a:lumMod val="50000"/>
                </a:schemeClr>
              </a:solidFill>
              <a:latin typeface="HelveticaNeueLT Std" pitchFamily="34" charset="0"/>
            </a:endParaRPr>
          </a:p>
        </p:txBody>
      </p:sp>
      <p:sp>
        <p:nvSpPr>
          <p:cNvPr id="47" name="Rectangle 46"/>
          <p:cNvSpPr/>
          <p:nvPr/>
        </p:nvSpPr>
        <p:spPr>
          <a:xfrm>
            <a:off x="1417612"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XTT950-1-0-GB</a:t>
            </a:r>
            <a:endParaRPr lang="en-ZA" sz="700" b="1" dirty="0">
              <a:solidFill>
                <a:schemeClr val="bg1">
                  <a:lumMod val="50000"/>
                </a:schemeClr>
              </a:solidFill>
              <a:latin typeface="HelveticaNeueLT Std" pitchFamily="34" charset="0"/>
            </a:endParaRPr>
          </a:p>
        </p:txBody>
      </p:sp>
      <p:sp>
        <p:nvSpPr>
          <p:cNvPr id="48" name="Rectangle 47"/>
          <p:cNvSpPr/>
          <p:nvPr/>
        </p:nvSpPr>
        <p:spPr>
          <a:xfrm>
            <a:off x="488918" y="341353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XTT909-1-0-GB</a:t>
            </a:r>
            <a:endParaRPr lang="en-ZA" sz="700" b="1" dirty="0">
              <a:solidFill>
                <a:schemeClr val="bg1">
                  <a:lumMod val="50000"/>
                </a:schemeClr>
              </a:solidFill>
              <a:latin typeface="HelveticaNeueLT Std" pitchFamily="34" charset="0"/>
            </a:endParaRPr>
          </a:p>
        </p:txBody>
      </p:sp>
      <p:sp>
        <p:nvSpPr>
          <p:cNvPr id="49" name="Rectangle 48"/>
          <p:cNvSpPr/>
          <p:nvPr/>
        </p:nvSpPr>
        <p:spPr>
          <a:xfrm>
            <a:off x="1417612" y="2562338"/>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XTT951-1-0-GB</a:t>
            </a:r>
            <a:endParaRPr lang="en-ZA" sz="700" b="1" dirty="0">
              <a:solidFill>
                <a:schemeClr val="bg1">
                  <a:lumMod val="50000"/>
                </a:schemeClr>
              </a:solidFill>
              <a:latin typeface="HelveticaNeueLT Std" pitchFamily="34" charset="0"/>
            </a:endParaRPr>
          </a:p>
        </p:txBody>
      </p:sp>
      <p:sp>
        <p:nvSpPr>
          <p:cNvPr id="51" name="Rectangle 50"/>
          <p:cNvSpPr/>
          <p:nvPr/>
        </p:nvSpPr>
        <p:spPr>
          <a:xfrm>
            <a:off x="1417612" y="2705213"/>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XTT952-1-0-GB</a:t>
            </a:r>
            <a:endParaRPr lang="en-ZA" sz="700" b="1" dirty="0">
              <a:solidFill>
                <a:schemeClr val="bg1">
                  <a:lumMod val="50000"/>
                </a:schemeClr>
              </a:solidFill>
              <a:latin typeface="HelveticaNeueLT Std" pitchFamily="34" charset="0"/>
            </a:endParaRPr>
          </a:p>
        </p:txBody>
      </p:sp>
      <p:sp>
        <p:nvSpPr>
          <p:cNvPr id="52" name="Rectangle 51"/>
          <p:cNvSpPr/>
          <p:nvPr/>
        </p:nvSpPr>
        <p:spPr>
          <a:xfrm>
            <a:off x="4989511" y="2413406"/>
            <a:ext cx="887101"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WPR900-1-0-GB</a:t>
            </a:r>
            <a:endParaRPr lang="en-ZA" sz="700" dirty="0">
              <a:solidFill>
                <a:schemeClr val="bg1">
                  <a:lumMod val="50000"/>
                </a:schemeClr>
              </a:solidFill>
              <a:latin typeface="HelveticaNeueLT Std" pitchFamily="34" charset="0"/>
            </a:endParaRPr>
          </a:p>
        </p:txBody>
      </p:sp>
      <p:sp>
        <p:nvSpPr>
          <p:cNvPr id="54" name="Rectangle 53"/>
          <p:cNvSpPr/>
          <p:nvPr/>
        </p:nvSpPr>
        <p:spPr>
          <a:xfrm>
            <a:off x="4989514" y="2842034"/>
            <a:ext cx="885499"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WPK900-1-0-GB</a:t>
            </a:r>
            <a:endParaRPr lang="en-ZA" sz="700" dirty="0">
              <a:solidFill>
                <a:schemeClr val="bg1">
                  <a:lumMod val="50000"/>
                </a:schemeClr>
              </a:solidFill>
              <a:latin typeface="HelveticaNeueLT Std" pitchFamily="34" charset="0"/>
            </a:endParaRPr>
          </a:p>
        </p:txBody>
      </p:sp>
      <p:sp>
        <p:nvSpPr>
          <p:cNvPr id="58" name="Rectangle 57"/>
          <p:cNvSpPr/>
          <p:nvPr/>
        </p:nvSpPr>
        <p:spPr>
          <a:xfrm>
            <a:off x="4989511" y="2984910"/>
            <a:ext cx="906337"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WKM900-1-0-GB</a:t>
            </a:r>
            <a:endParaRPr lang="en-ZA" sz="700" dirty="0">
              <a:solidFill>
                <a:schemeClr val="bg1">
                  <a:lumMod val="50000"/>
                </a:schemeClr>
              </a:solidFill>
              <a:latin typeface="HelveticaNeueLT Std" pitchFamily="34" charset="0"/>
            </a:endParaRPr>
          </a:p>
        </p:txBody>
      </p:sp>
      <p:sp>
        <p:nvSpPr>
          <p:cNvPr id="59" name="Rectangle 58"/>
          <p:cNvSpPr/>
          <p:nvPr/>
        </p:nvSpPr>
        <p:spPr>
          <a:xfrm>
            <a:off x="4989513" y="3127786"/>
            <a:ext cx="875881"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WJB900-1-0-GB</a:t>
            </a:r>
            <a:endParaRPr lang="en-ZA" sz="700" dirty="0">
              <a:solidFill>
                <a:schemeClr val="bg1">
                  <a:lumMod val="50000"/>
                </a:schemeClr>
              </a:solidFill>
              <a:latin typeface="HelveticaNeueLT Std" pitchFamily="34" charset="0"/>
            </a:endParaRPr>
          </a:p>
        </p:txBody>
      </p:sp>
      <p:sp>
        <p:nvSpPr>
          <p:cNvPr id="60" name="Rectangle 59"/>
          <p:cNvSpPr/>
          <p:nvPr/>
        </p:nvSpPr>
        <p:spPr>
          <a:xfrm>
            <a:off x="4989514" y="2556282"/>
            <a:ext cx="907941"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WMR900-1-0-GB</a:t>
            </a:r>
            <a:endParaRPr lang="en-ZA" sz="700" dirty="0">
              <a:solidFill>
                <a:schemeClr val="bg1">
                  <a:lumMod val="50000"/>
                </a:schemeClr>
              </a:solidFill>
              <a:latin typeface="HelveticaNeueLT Std" pitchFamily="34" charset="0"/>
            </a:endParaRPr>
          </a:p>
        </p:txBody>
      </p:sp>
      <p:sp>
        <p:nvSpPr>
          <p:cNvPr id="61" name="Rectangle 60"/>
          <p:cNvSpPr/>
          <p:nvPr/>
        </p:nvSpPr>
        <p:spPr>
          <a:xfrm>
            <a:off x="4989511" y="2699158"/>
            <a:ext cx="906337" cy="208234"/>
          </a:xfrm>
          <a:prstGeom prst="rect">
            <a:avLst/>
          </a:prstGeom>
        </p:spPr>
        <p:txBody>
          <a:bodyPr wrap="none" lIns="99536" tIns="49770" rIns="99536" bIns="49770">
            <a:spAutoFit/>
          </a:bodyPr>
          <a:lstStyle/>
          <a:p>
            <a:r>
              <a:rPr lang="en-US" sz="700" dirty="0">
                <a:solidFill>
                  <a:schemeClr val="bg1">
                    <a:lumMod val="50000"/>
                  </a:schemeClr>
                </a:solidFill>
                <a:latin typeface="HelveticaNeueLT Std" pitchFamily="34" charset="0"/>
              </a:rPr>
              <a:t>WMK900-1-0-GB</a:t>
            </a:r>
            <a:endParaRPr lang="en-ZA" sz="700" dirty="0">
              <a:solidFill>
                <a:schemeClr val="bg1">
                  <a:lumMod val="50000"/>
                </a:schemeClr>
              </a:solidFill>
              <a:latin typeface="HelveticaNeueLT Std" pitchFamily="34" charset="0"/>
            </a:endParaRPr>
          </a:p>
        </p:txBody>
      </p:sp>
      <p:sp>
        <p:nvSpPr>
          <p:cNvPr id="62" name="Rectangle 61"/>
          <p:cNvSpPr/>
          <p:nvPr/>
        </p:nvSpPr>
        <p:spPr>
          <a:xfrm>
            <a:off x="2410474" y="2413406"/>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MDR900-5-0-GB 9 CORE PIGTAIL VERSION</a:t>
            </a:r>
            <a:endParaRPr lang="en-ZA" sz="700" b="1" dirty="0">
              <a:solidFill>
                <a:schemeClr val="bg1">
                  <a:lumMod val="50000"/>
                </a:schemeClr>
              </a:solidFill>
              <a:latin typeface="HelveticaNeueLT Std" pitchFamily="34" charset="0"/>
            </a:endParaRPr>
          </a:p>
        </p:txBody>
      </p:sp>
      <p:sp>
        <p:nvSpPr>
          <p:cNvPr id="63" name="Rectangle 62"/>
          <p:cNvSpPr/>
          <p:nvPr/>
        </p:nvSpPr>
        <p:spPr>
          <a:xfrm>
            <a:off x="2410473" y="2556282"/>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MDR901-5-0-GB  10 WAY TERMINAL BLOCK VERSION </a:t>
            </a:r>
            <a:endParaRPr lang="en-ZA" sz="700" b="1" dirty="0">
              <a:solidFill>
                <a:schemeClr val="bg1">
                  <a:lumMod val="50000"/>
                </a:schemeClr>
              </a:solidFill>
              <a:latin typeface="HelveticaNeueLT Std" pitchFamily="34" charset="0"/>
            </a:endParaRPr>
          </a:p>
        </p:txBody>
      </p:sp>
      <p:sp>
        <p:nvSpPr>
          <p:cNvPr id="64" name="Rectangle 63"/>
          <p:cNvSpPr/>
          <p:nvPr/>
        </p:nvSpPr>
        <p:spPr>
          <a:xfrm>
            <a:off x="2422412" y="2842034"/>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MDK901-5-0-GB  10 WAY TERMINAL BLOCK VERSION </a:t>
            </a:r>
            <a:endParaRPr lang="en-ZA" sz="700" b="1" dirty="0">
              <a:solidFill>
                <a:schemeClr val="bg1">
                  <a:lumMod val="50000"/>
                </a:schemeClr>
              </a:solidFill>
              <a:latin typeface="HelveticaNeueLT Std" pitchFamily="34" charset="0"/>
            </a:endParaRPr>
          </a:p>
        </p:txBody>
      </p:sp>
      <p:sp>
        <p:nvSpPr>
          <p:cNvPr id="65" name="Rectangle 64"/>
          <p:cNvSpPr/>
          <p:nvPr/>
        </p:nvSpPr>
        <p:spPr>
          <a:xfrm>
            <a:off x="2425688" y="2699158"/>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MDK900-5-0-GB 9 CORE PIGTAIL VERSION</a:t>
            </a:r>
            <a:endParaRPr lang="en-ZA" sz="700" b="1" dirty="0">
              <a:solidFill>
                <a:schemeClr val="bg1">
                  <a:lumMod val="50000"/>
                </a:schemeClr>
              </a:solidFill>
              <a:latin typeface="HelveticaNeueLT Std" pitchFamily="34" charset="0"/>
            </a:endParaRPr>
          </a:p>
        </p:txBody>
      </p:sp>
      <p:sp>
        <p:nvSpPr>
          <p:cNvPr id="66" name="Rectangle 65"/>
          <p:cNvSpPr/>
          <p:nvPr/>
        </p:nvSpPr>
        <p:spPr>
          <a:xfrm>
            <a:off x="6846903" y="2407350"/>
            <a:ext cx="1569981"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NITGEN FINGKEY ACCESS PLUS</a:t>
            </a:r>
            <a:endParaRPr lang="en-ZA" sz="700" dirty="0">
              <a:solidFill>
                <a:schemeClr val="bg1">
                  <a:lumMod val="50000"/>
                </a:schemeClr>
              </a:solidFill>
              <a:latin typeface="HelveticaNeueLT Std" pitchFamily="34" charset="0"/>
            </a:endParaRPr>
          </a:p>
        </p:txBody>
      </p:sp>
      <p:sp>
        <p:nvSpPr>
          <p:cNvPr id="67" name="Rectangle 66"/>
          <p:cNvSpPr/>
          <p:nvPr/>
        </p:nvSpPr>
        <p:spPr>
          <a:xfrm>
            <a:off x="8775721" y="2407350"/>
            <a:ext cx="864659"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UHF900-1-0-GB</a:t>
            </a:r>
            <a:endParaRPr lang="en-ZA" sz="700" dirty="0">
              <a:solidFill>
                <a:schemeClr val="bg1">
                  <a:lumMod val="50000"/>
                </a:schemeClr>
              </a:solidFill>
              <a:latin typeface="HelveticaNeueLT Std" pitchFamily="34" charset="0"/>
            </a:endParaRPr>
          </a:p>
        </p:txBody>
      </p:sp>
      <p:cxnSp>
        <p:nvCxnSpPr>
          <p:cNvPr id="76" name="Straight Connector 75"/>
          <p:cNvCxnSpPr/>
          <p:nvPr/>
        </p:nvCxnSpPr>
        <p:spPr>
          <a:xfrm>
            <a:off x="988982"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3625"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561014"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8336"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989511" y="2335913"/>
            <a:ext cx="171451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71" name="Rectangle 70"/>
          <p:cNvSpPr/>
          <p:nvPr/>
        </p:nvSpPr>
        <p:spPr>
          <a:xfrm>
            <a:off x="6918338" y="2335913"/>
            <a:ext cx="171451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72" name="Rectangle 71"/>
          <p:cNvSpPr/>
          <p:nvPr/>
        </p:nvSpPr>
        <p:spPr>
          <a:xfrm>
            <a:off x="8847162" y="2335913"/>
            <a:ext cx="135732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pic>
        <p:nvPicPr>
          <p:cNvPr id="68" name="Picture 67" descr="IXP400i Logo.png"/>
          <p:cNvPicPr>
            <a:picLocks noChangeAspect="1"/>
          </p:cNvPicPr>
          <p:nvPr/>
        </p:nvPicPr>
        <p:blipFill>
          <a:blip r:embed="rId14" cstate="print"/>
          <a:stretch>
            <a:fillRect/>
          </a:stretch>
        </p:blipFill>
        <p:spPr>
          <a:xfrm>
            <a:off x="9047848" y="5364807"/>
            <a:ext cx="1340691" cy="2014388"/>
          </a:xfrm>
          <a:prstGeom prst="rect">
            <a:avLst/>
          </a:prstGeom>
        </p:spPr>
      </p:pic>
      <p:sp>
        <p:nvSpPr>
          <p:cNvPr id="69" name="TextBox 68"/>
          <p:cNvSpPr txBox="1"/>
          <p:nvPr/>
        </p:nvSpPr>
        <p:spPr>
          <a:xfrm>
            <a:off x="1962324" y="315913"/>
            <a:ext cx="547255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Readers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75" name="Picture 74" descr="home.jpg">
            <a:hlinkClick r:id="rId15" action="ppaction://hlinksldjump"/>
          </p:cNvPr>
          <p:cNvPicPr>
            <a:picLocks noChangeAspect="1"/>
          </p:cNvPicPr>
          <p:nvPr/>
        </p:nvPicPr>
        <p:blipFill>
          <a:blip r:embed="rId16" cstate="print"/>
          <a:stretch>
            <a:fillRect/>
          </a:stretch>
        </p:blipFill>
        <p:spPr>
          <a:xfrm>
            <a:off x="8850418" y="548680"/>
            <a:ext cx="1680858" cy="228344"/>
          </a:xfrm>
          <a:prstGeom prst="rect">
            <a:avLst/>
          </a:prstGeom>
        </p:spPr>
      </p:pic>
      <p:pic>
        <p:nvPicPr>
          <p:cNvPr id="80" name="Picture 79">
            <a:hlinkClick r:id="rId15" action="ppaction://hlinksldjump"/>
          </p:cNvPr>
          <p:cNvPicPr>
            <a:picLocks noChangeAspect="1"/>
          </p:cNvPicPr>
          <p:nvPr/>
        </p:nvPicPr>
        <p:blipFill>
          <a:blip r:embed="rId17"/>
          <a:stretch>
            <a:fillRect/>
          </a:stretch>
        </p:blipFill>
        <p:spPr>
          <a:xfrm>
            <a:off x="9982921" y="505677"/>
            <a:ext cx="264749" cy="234664"/>
          </a:xfrm>
          <a:prstGeom prst="rect">
            <a:avLst/>
          </a:prstGeom>
        </p:spPr>
      </p:pic>
    </p:spTree>
    <p:extLst>
      <p:ext uri="{BB962C8B-B14F-4D97-AF65-F5344CB8AC3E}">
        <p14:creationId xmlns:p14="http://schemas.microsoft.com/office/powerpoint/2010/main" val="158089538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p:cNvSpPr txBox="1"/>
          <p:nvPr/>
        </p:nvSpPr>
        <p:spPr>
          <a:xfrm>
            <a:off x="417479" y="4826769"/>
            <a:ext cx="9858444" cy="1177730"/>
          </a:xfrm>
          <a:prstGeom prst="rect">
            <a:avLst/>
          </a:prstGeom>
          <a:noFill/>
        </p:spPr>
        <p:txBody>
          <a:bodyPr wrap="square" lIns="99536" tIns="49770" rIns="99536" bIns="49770" rtlCol="0">
            <a:spAutoFit/>
          </a:bodyPr>
          <a:lstStyle/>
          <a:p>
            <a:r>
              <a:rPr lang="en-ZA" sz="1400" dirty="0" smtClean="0">
                <a:latin typeface="HelveticaNeueLT Std"/>
              </a:rPr>
              <a:t>      </a:t>
            </a:r>
            <a:r>
              <a:rPr lang="en-ZA" sz="800" b="1" dirty="0" smtClean="0">
                <a:solidFill>
                  <a:schemeClr val="tx1">
                    <a:lumMod val="65000"/>
                    <a:lumOff val="35000"/>
                  </a:schemeClr>
                </a:solidFill>
                <a:latin typeface="HelveticaNeueLT Std"/>
              </a:rPr>
              <a:t>IXP20</a:t>
            </a:r>
            <a:r>
              <a:rPr lang="en-ZA" sz="800" b="1" dirty="0" smtClean="0">
                <a:solidFill>
                  <a:srgbClr val="903A73"/>
                </a:solidFill>
                <a:latin typeface="HelveticaNeueLT Std"/>
              </a:rPr>
              <a:t>TOUCH</a:t>
            </a:r>
            <a:r>
              <a:rPr lang="en-ZA" sz="800" dirty="0" smtClean="0">
                <a:solidFill>
                  <a:srgbClr val="903A73"/>
                </a:solidFill>
                <a:latin typeface="HelveticaNeueLT Std"/>
              </a:rPr>
              <a:t> </a:t>
            </a:r>
            <a:r>
              <a:rPr lang="en-ZA" sz="800" dirty="0" smtClean="0">
                <a:solidFill>
                  <a:schemeClr val="tx1">
                    <a:lumMod val="65000"/>
                    <a:lumOff val="35000"/>
                  </a:schemeClr>
                </a:solidFill>
                <a:latin typeface="HelveticaNeueLT Std"/>
              </a:rPr>
              <a:t>System Controllers</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iTRT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                                     125kHz</a:t>
            </a:r>
            <a:r>
              <a:rPr lang="en-ZA" sz="800" dirty="0" smtClean="0">
                <a:solidFill>
                  <a:schemeClr val="tx1">
                    <a:lumMod val="65000"/>
                    <a:lumOff val="35000"/>
                  </a:schemeClr>
                </a:solidFill>
                <a:latin typeface="HelveticaNeueLT Std"/>
              </a:rPr>
              <a:t> Antenna Readers</a:t>
            </a:r>
            <a:r>
              <a:rPr lang="en-ZA" sz="800" b="1" dirty="0" smtClean="0">
                <a:solidFill>
                  <a:schemeClr val="tx1">
                    <a:lumMod val="65000"/>
                    <a:lumOff val="35000"/>
                  </a:schemeClr>
                </a:solidFill>
                <a:latin typeface="HelveticaNeueLT Std"/>
              </a:rPr>
              <a:t>                            FINGKEY</a:t>
            </a:r>
            <a:r>
              <a:rPr lang="en-ZA" sz="800" dirty="0" smtClean="0">
                <a:solidFill>
                  <a:schemeClr val="tx1">
                    <a:lumMod val="65000"/>
                    <a:lumOff val="35000"/>
                  </a:schemeClr>
                </a:solidFill>
                <a:latin typeface="HelveticaNeueLT Std"/>
              </a:rPr>
              <a:t> Access Plus</a:t>
            </a:r>
            <a:r>
              <a:rPr lang="en-ZA" sz="800" b="1" dirty="0" smtClean="0">
                <a:solidFill>
                  <a:schemeClr val="tx1">
                    <a:lumMod val="65000"/>
                    <a:lumOff val="35000"/>
                  </a:schemeClr>
                </a:solidFill>
                <a:latin typeface="HelveticaNeueLT Std"/>
              </a:rPr>
              <a:t>                    I </a:t>
            </a:r>
            <a:r>
              <a:rPr lang="en-ZA" sz="800" b="1" dirty="0" err="1" smtClean="0">
                <a:solidFill>
                  <a:schemeClr val="tx1">
                    <a:lumMod val="65000"/>
                    <a:lumOff val="35000"/>
                  </a:schemeClr>
                </a:solidFill>
                <a:latin typeface="HelveticaNeueLT Std"/>
              </a:rPr>
              <a:t>mpro</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provide a wide</a:t>
            </a:r>
          </a:p>
          <a:p>
            <a:r>
              <a:rPr lang="en-ZA" sz="800" b="1" dirty="0" smtClean="0">
                <a:solidFill>
                  <a:schemeClr val="tx1">
                    <a:lumMod val="65000"/>
                    <a:lumOff val="35000"/>
                  </a:schemeClr>
                </a:solidFill>
                <a:latin typeface="HelveticaNeueLT Std"/>
              </a:rPr>
              <a:t>          IXP20</a:t>
            </a:r>
            <a:r>
              <a:rPr lang="en-ZA" sz="800" b="1" dirty="0" smtClean="0">
                <a:solidFill>
                  <a:srgbClr val="903A73"/>
                </a:solidFill>
                <a:latin typeface="HelveticaNeueLT Std"/>
              </a:rPr>
              <a:t>NET </a:t>
            </a:r>
            <a:r>
              <a:rPr lang="en-ZA" sz="800" dirty="0" smtClean="0">
                <a:solidFill>
                  <a:schemeClr val="tx1">
                    <a:lumMod val="65000"/>
                    <a:lumOff val="35000"/>
                  </a:schemeClr>
                </a:solidFill>
                <a:latin typeface="HelveticaNeueLT Std"/>
              </a:rPr>
              <a:t>System Controllers	               </a:t>
            </a:r>
            <a:r>
              <a:rPr lang="en-ZA" sz="800"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Readers</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Biometric Reader                            range of high quality </a:t>
            </a:r>
            <a:r>
              <a:rPr lang="en-ZA" sz="800" b="1" dirty="0" smtClean="0">
                <a:solidFill>
                  <a:schemeClr val="tx1">
                    <a:lumMod val="65000"/>
                    <a:lumOff val="35000"/>
                  </a:schemeClr>
                </a:solidFill>
                <a:latin typeface="HelveticaNeueLT Std"/>
              </a:rPr>
              <a:t>RFID</a:t>
            </a:r>
          </a:p>
          <a:p>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Multi-</a:t>
            </a:r>
            <a:r>
              <a:rPr lang="en-ZA" sz="800" dirty="0" smtClean="0">
                <a:solidFill>
                  <a:schemeClr val="tx1">
                    <a:lumMod val="65000"/>
                    <a:lumOff val="35000"/>
                  </a:schemeClr>
                </a:solidFill>
                <a:latin typeface="HelveticaNeueLT Std"/>
              </a:rPr>
              <a:t> Discipline</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Readers                                                                                    tags for use with their range </a:t>
            </a:r>
          </a:p>
          <a:p>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reads 125kHz antenna readers      		                                                                                                      of access control systems</a:t>
            </a:r>
          </a:p>
          <a:p>
            <a:r>
              <a:rPr lang="en-ZA" sz="900" b="1" dirty="0" smtClean="0">
                <a:solidFill>
                  <a:schemeClr val="tx1">
                    <a:lumMod val="65000"/>
                    <a:lumOff val="35000"/>
                  </a:schemeClr>
                </a:solidFill>
                <a:latin typeface="HelveticaNeueLT Std"/>
              </a:rPr>
              <a:t>                                                                                   </a:t>
            </a:r>
          </a:p>
          <a:p>
            <a:r>
              <a:rPr lang="en-ZA" sz="900" dirty="0" smtClean="0">
                <a:solidFill>
                  <a:schemeClr val="tx1">
                    <a:lumMod val="65000"/>
                    <a:lumOff val="35000"/>
                  </a:schemeClr>
                </a:solidFill>
                <a:latin typeface="HelveticaNeueLT Std"/>
              </a:rPr>
              <a:t>          </a:t>
            </a:r>
            <a:endParaRPr lang="en-ZA" sz="1000" dirty="0" smtClean="0">
              <a:solidFill>
                <a:schemeClr val="tx1">
                  <a:lumMod val="65000"/>
                  <a:lumOff val="35000"/>
                </a:schemeClr>
              </a:solidFill>
              <a:latin typeface="HelveticaNeueLT Std"/>
            </a:endParaRPr>
          </a:p>
          <a:p>
            <a:r>
              <a:rPr lang="en-ZA" sz="1400" b="1" dirty="0" smtClean="0">
                <a:solidFill>
                  <a:schemeClr val="tx1">
                    <a:lumMod val="65000"/>
                    <a:lumOff val="35000"/>
                  </a:schemeClr>
                </a:solidFill>
                <a:latin typeface="HelveticaNeueLT Std"/>
              </a:rPr>
              <a:t>  </a:t>
            </a:r>
            <a:endParaRPr lang="en-ZA" sz="1400" b="1" dirty="0">
              <a:solidFill>
                <a:schemeClr val="tx1">
                  <a:lumMod val="65000"/>
                  <a:lumOff val="35000"/>
                </a:schemeClr>
              </a:solidFill>
              <a:latin typeface="HelveticaNeueLT Std"/>
            </a:endParaRPr>
          </a:p>
        </p:txBody>
      </p:sp>
      <p:sp>
        <p:nvSpPr>
          <p:cNvPr id="94" name="Rounded Rectangle 93"/>
          <p:cNvSpPr/>
          <p:nvPr/>
        </p:nvSpPr>
        <p:spPr>
          <a:xfrm>
            <a:off x="417479" y="1764407"/>
            <a:ext cx="9858444" cy="4143405"/>
          </a:xfrm>
          <a:prstGeom prst="roundRect">
            <a:avLst>
              <a:gd name="adj" fmla="val 53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sp>
        <p:nvSpPr>
          <p:cNvPr id="20" name="TextBox 19"/>
          <p:cNvSpPr txBox="1"/>
          <p:nvPr/>
        </p:nvSpPr>
        <p:spPr>
          <a:xfrm>
            <a:off x="2346308" y="1907289"/>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50" name="Straight Connector 49"/>
          <p:cNvCxnSpPr/>
          <p:nvPr/>
        </p:nvCxnSpPr>
        <p:spPr>
          <a:xfrm rot="16200000" flipH="1">
            <a:off x="560752" y="3766659"/>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Page 1 Antenna readers copy.jpg"/>
          <p:cNvPicPr>
            <a:picLocks noChangeAspect="1"/>
          </p:cNvPicPr>
          <p:nvPr/>
        </p:nvPicPr>
        <p:blipFill>
          <a:blip r:embed="rId3" cstate="print"/>
          <a:stretch>
            <a:fillRect/>
          </a:stretch>
        </p:blipFill>
        <p:spPr>
          <a:xfrm>
            <a:off x="558802" y="3836111"/>
            <a:ext cx="1716064" cy="686426"/>
          </a:xfrm>
          <a:prstGeom prst="rect">
            <a:avLst/>
          </a:prstGeom>
        </p:spPr>
      </p:pic>
      <p:pic>
        <p:nvPicPr>
          <p:cNvPr id="55" name="Picture 54" descr="Wiegand Family.jpg"/>
          <p:cNvPicPr>
            <a:picLocks noChangeAspect="1"/>
          </p:cNvPicPr>
          <p:nvPr/>
        </p:nvPicPr>
        <p:blipFill>
          <a:blip r:embed="rId4" cstate="print"/>
          <a:stretch>
            <a:fillRect/>
          </a:stretch>
        </p:blipFill>
        <p:spPr>
          <a:xfrm>
            <a:off x="5056584" y="3764676"/>
            <a:ext cx="1611226" cy="928469"/>
          </a:xfrm>
          <a:prstGeom prst="rect">
            <a:avLst/>
          </a:prstGeom>
        </p:spPr>
      </p:pic>
      <p:pic>
        <p:nvPicPr>
          <p:cNvPr id="56" name="Picture 55" descr="multi discipline readers.jpg"/>
          <p:cNvPicPr>
            <a:picLocks noChangeAspect="1"/>
          </p:cNvPicPr>
          <p:nvPr/>
        </p:nvPicPr>
        <p:blipFill>
          <a:blip r:embed="rId5" cstate="print"/>
          <a:stretch>
            <a:fillRect/>
          </a:stretch>
        </p:blipFill>
        <p:spPr>
          <a:xfrm>
            <a:off x="3417874" y="3879791"/>
            <a:ext cx="428628" cy="900827"/>
          </a:xfrm>
          <a:prstGeom prst="rect">
            <a:avLst/>
          </a:prstGeom>
        </p:spPr>
      </p:pic>
      <p:sp>
        <p:nvSpPr>
          <p:cNvPr id="57" name="TextBox 56"/>
          <p:cNvSpPr txBox="1"/>
          <p:nvPr/>
        </p:nvSpPr>
        <p:spPr>
          <a:xfrm>
            <a:off x="4632324" y="1907288"/>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pic>
        <p:nvPicPr>
          <p:cNvPr id="30721" name="Picture 1"/>
          <p:cNvPicPr>
            <a:picLocks noChangeAspect="1" noChangeArrowheads="1"/>
          </p:cNvPicPr>
          <p:nvPr/>
        </p:nvPicPr>
        <p:blipFill>
          <a:blip r:embed="rId6" cstate="print"/>
          <a:srcRect/>
          <a:stretch>
            <a:fillRect/>
          </a:stretch>
        </p:blipFill>
        <p:spPr bwMode="auto">
          <a:xfrm>
            <a:off x="7561282" y="3665482"/>
            <a:ext cx="376277" cy="1385079"/>
          </a:xfrm>
          <a:prstGeom prst="rect">
            <a:avLst/>
          </a:prstGeom>
          <a:noFill/>
          <a:ln w="9525">
            <a:noFill/>
            <a:miter lim="800000"/>
            <a:headEnd/>
            <a:tailEnd/>
          </a:ln>
          <a:effectLst/>
        </p:spPr>
      </p:pic>
      <p:cxnSp>
        <p:nvCxnSpPr>
          <p:cNvPr id="85" name="Straight Connector 84"/>
          <p:cNvCxnSpPr/>
          <p:nvPr/>
        </p:nvCxnSpPr>
        <p:spPr>
          <a:xfrm rot="16200000" flipH="1">
            <a:off x="3132516" y="3765865"/>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989904" y="3765072"/>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6990170" y="3764280"/>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31794" y="5550626"/>
            <a:ext cx="9358378"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pic>
        <p:nvPicPr>
          <p:cNvPr id="27" name="Picture 26" descr="titles readers copy.jpg"/>
          <p:cNvPicPr>
            <a:picLocks noChangeAspect="1"/>
          </p:cNvPicPr>
          <p:nvPr/>
        </p:nvPicPr>
        <p:blipFill>
          <a:blip r:embed="rId7" cstate="print"/>
          <a:stretch>
            <a:fillRect/>
          </a:stretch>
        </p:blipFill>
        <p:spPr>
          <a:xfrm>
            <a:off x="488916" y="1835850"/>
            <a:ext cx="9725253" cy="638254"/>
          </a:xfrm>
          <a:prstGeom prst="rect">
            <a:avLst/>
          </a:prstGeom>
        </p:spPr>
      </p:pic>
      <p:pic>
        <p:nvPicPr>
          <p:cNvPr id="29" name="Picture 28" descr="Page 1 Vehicle Entry Readers Image.jpg"/>
          <p:cNvPicPr>
            <a:picLocks noChangeAspect="1"/>
          </p:cNvPicPr>
          <p:nvPr/>
        </p:nvPicPr>
        <p:blipFill>
          <a:blip r:embed="rId8" cstate="print"/>
          <a:stretch>
            <a:fillRect/>
          </a:stretch>
        </p:blipFill>
        <p:spPr>
          <a:xfrm>
            <a:off x="9132915" y="3938859"/>
            <a:ext cx="954644" cy="655312"/>
          </a:xfrm>
          <a:prstGeom prst="rect">
            <a:avLst/>
          </a:prstGeom>
        </p:spPr>
      </p:pic>
      <p:pic>
        <p:nvPicPr>
          <p:cNvPr id="30" name="Picture 29" descr="antenna readers text.png"/>
          <p:cNvPicPr>
            <a:picLocks noChangeAspect="1"/>
          </p:cNvPicPr>
          <p:nvPr/>
        </p:nvPicPr>
        <p:blipFill>
          <a:blip r:embed="rId9" cstate="print"/>
          <a:stretch>
            <a:fillRect/>
          </a:stretch>
        </p:blipFill>
        <p:spPr>
          <a:xfrm>
            <a:off x="488916" y="4836242"/>
            <a:ext cx="1785950" cy="1385088"/>
          </a:xfrm>
          <a:prstGeom prst="rect">
            <a:avLst/>
          </a:prstGeom>
        </p:spPr>
      </p:pic>
      <p:pic>
        <p:nvPicPr>
          <p:cNvPr id="32" name="Picture 31" descr="multidiscipline readers text.png"/>
          <p:cNvPicPr>
            <a:picLocks noChangeAspect="1"/>
          </p:cNvPicPr>
          <p:nvPr/>
        </p:nvPicPr>
        <p:blipFill>
          <a:blip r:embed="rId10" cstate="print"/>
          <a:stretch>
            <a:fillRect/>
          </a:stretch>
        </p:blipFill>
        <p:spPr>
          <a:xfrm>
            <a:off x="2489180" y="4851013"/>
            <a:ext cx="2286016" cy="1370321"/>
          </a:xfrm>
          <a:prstGeom prst="rect">
            <a:avLst/>
          </a:prstGeom>
        </p:spPr>
      </p:pic>
      <p:pic>
        <p:nvPicPr>
          <p:cNvPr id="34" name="Picture 33" descr="wiegand readers text.png"/>
          <p:cNvPicPr>
            <a:picLocks noChangeAspect="1"/>
          </p:cNvPicPr>
          <p:nvPr/>
        </p:nvPicPr>
        <p:blipFill>
          <a:blip r:embed="rId11" cstate="print"/>
          <a:stretch>
            <a:fillRect/>
          </a:stretch>
        </p:blipFill>
        <p:spPr>
          <a:xfrm>
            <a:off x="5060948" y="4864008"/>
            <a:ext cx="2237256" cy="1341091"/>
          </a:xfrm>
          <a:prstGeom prst="rect">
            <a:avLst/>
          </a:prstGeom>
        </p:spPr>
      </p:pic>
      <p:pic>
        <p:nvPicPr>
          <p:cNvPr id="36" name="Picture 35" descr="biometric readers text.png"/>
          <p:cNvPicPr>
            <a:picLocks noChangeAspect="1"/>
          </p:cNvPicPr>
          <p:nvPr/>
        </p:nvPicPr>
        <p:blipFill>
          <a:blip r:embed="rId12" cstate="print"/>
          <a:stretch>
            <a:fillRect/>
          </a:stretch>
        </p:blipFill>
        <p:spPr>
          <a:xfrm>
            <a:off x="6895663" y="4864008"/>
            <a:ext cx="2237256" cy="1341091"/>
          </a:xfrm>
          <a:prstGeom prst="rect">
            <a:avLst/>
          </a:prstGeom>
        </p:spPr>
      </p:pic>
      <p:pic>
        <p:nvPicPr>
          <p:cNvPr id="38" name="Picture 37" descr="vehicle entry text.png"/>
          <p:cNvPicPr>
            <a:picLocks noChangeAspect="1"/>
          </p:cNvPicPr>
          <p:nvPr/>
        </p:nvPicPr>
        <p:blipFill>
          <a:blip r:embed="rId13" cstate="print"/>
          <a:stretch>
            <a:fillRect/>
          </a:stretch>
        </p:blipFill>
        <p:spPr>
          <a:xfrm>
            <a:off x="8968931" y="4864007"/>
            <a:ext cx="2237256" cy="1341091"/>
          </a:xfrm>
          <a:prstGeom prst="rect">
            <a:avLst/>
          </a:prstGeom>
        </p:spPr>
      </p:pic>
      <p:sp>
        <p:nvSpPr>
          <p:cNvPr id="40" name="Rectangle 39"/>
          <p:cNvSpPr/>
          <p:nvPr/>
        </p:nvSpPr>
        <p:spPr>
          <a:xfrm>
            <a:off x="488918"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XTT901-1-0-GB</a:t>
            </a:r>
            <a:endParaRPr lang="en-ZA" sz="700" b="1" dirty="0">
              <a:solidFill>
                <a:schemeClr val="bg1">
                  <a:lumMod val="50000"/>
                </a:schemeClr>
              </a:solidFill>
              <a:latin typeface="HelveticaNeueLT Std" pitchFamily="34" charset="0"/>
            </a:endParaRPr>
          </a:p>
        </p:txBody>
      </p:sp>
      <p:sp>
        <p:nvSpPr>
          <p:cNvPr id="41" name="Rectangle 40"/>
          <p:cNvSpPr/>
          <p:nvPr/>
        </p:nvSpPr>
        <p:spPr>
          <a:xfrm>
            <a:off x="503906" y="255628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XTT902-1-0-GB</a:t>
            </a:r>
            <a:endParaRPr lang="en-ZA" sz="700" b="1" dirty="0">
              <a:solidFill>
                <a:schemeClr val="bg1">
                  <a:lumMod val="50000"/>
                </a:schemeClr>
              </a:solidFill>
              <a:latin typeface="HelveticaNeueLT Std" pitchFamily="34" charset="0"/>
            </a:endParaRPr>
          </a:p>
        </p:txBody>
      </p:sp>
      <p:sp>
        <p:nvSpPr>
          <p:cNvPr id="42" name="Rectangle 41"/>
          <p:cNvSpPr/>
          <p:nvPr/>
        </p:nvSpPr>
        <p:spPr>
          <a:xfrm>
            <a:off x="488918" y="269915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XTT903-1-0-GB</a:t>
            </a:r>
            <a:endParaRPr lang="en-ZA" sz="700" b="1" dirty="0">
              <a:solidFill>
                <a:schemeClr val="bg1">
                  <a:lumMod val="50000"/>
                </a:schemeClr>
              </a:solidFill>
              <a:latin typeface="HelveticaNeueLT Std" pitchFamily="34" charset="0"/>
            </a:endParaRPr>
          </a:p>
        </p:txBody>
      </p:sp>
      <p:sp>
        <p:nvSpPr>
          <p:cNvPr id="43" name="Rectangle 42"/>
          <p:cNvSpPr/>
          <p:nvPr/>
        </p:nvSpPr>
        <p:spPr>
          <a:xfrm>
            <a:off x="488918" y="2842034"/>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XTT904-1-0-GB</a:t>
            </a:r>
            <a:endParaRPr lang="en-ZA" sz="700" b="1" dirty="0">
              <a:solidFill>
                <a:schemeClr val="bg1">
                  <a:lumMod val="50000"/>
                </a:schemeClr>
              </a:solidFill>
              <a:latin typeface="HelveticaNeueLT Std" pitchFamily="34" charset="0"/>
            </a:endParaRPr>
          </a:p>
        </p:txBody>
      </p:sp>
      <p:sp>
        <p:nvSpPr>
          <p:cNvPr id="44" name="Rectangle 43"/>
          <p:cNvSpPr/>
          <p:nvPr/>
        </p:nvSpPr>
        <p:spPr>
          <a:xfrm>
            <a:off x="488918" y="2984910"/>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XTT905-1-0-GB</a:t>
            </a:r>
            <a:endParaRPr lang="en-ZA" sz="700" b="1" dirty="0">
              <a:solidFill>
                <a:schemeClr val="bg1">
                  <a:lumMod val="50000"/>
                </a:schemeClr>
              </a:solidFill>
              <a:latin typeface="HelveticaNeueLT Std" pitchFamily="34" charset="0"/>
            </a:endParaRPr>
          </a:p>
        </p:txBody>
      </p:sp>
      <p:sp>
        <p:nvSpPr>
          <p:cNvPr id="45" name="Rectangle 44"/>
          <p:cNvSpPr/>
          <p:nvPr/>
        </p:nvSpPr>
        <p:spPr>
          <a:xfrm>
            <a:off x="488918" y="313384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XTT906-1-0-GB</a:t>
            </a:r>
            <a:endParaRPr lang="en-ZA" sz="700" b="1" dirty="0">
              <a:solidFill>
                <a:schemeClr val="bg1">
                  <a:lumMod val="50000"/>
                </a:schemeClr>
              </a:solidFill>
              <a:latin typeface="HelveticaNeueLT Std" pitchFamily="34" charset="0"/>
            </a:endParaRPr>
          </a:p>
        </p:txBody>
      </p:sp>
      <p:sp>
        <p:nvSpPr>
          <p:cNvPr id="46" name="Rectangle 45"/>
          <p:cNvSpPr/>
          <p:nvPr/>
        </p:nvSpPr>
        <p:spPr>
          <a:xfrm>
            <a:off x="488918" y="327066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XTT907-1-0-GB</a:t>
            </a:r>
            <a:endParaRPr lang="en-ZA" sz="700" b="1" dirty="0">
              <a:solidFill>
                <a:schemeClr val="bg1">
                  <a:lumMod val="50000"/>
                </a:schemeClr>
              </a:solidFill>
              <a:latin typeface="HelveticaNeueLT Std" pitchFamily="34" charset="0"/>
            </a:endParaRPr>
          </a:p>
        </p:txBody>
      </p:sp>
      <p:sp>
        <p:nvSpPr>
          <p:cNvPr id="47" name="Rectangle 46"/>
          <p:cNvSpPr/>
          <p:nvPr/>
        </p:nvSpPr>
        <p:spPr>
          <a:xfrm>
            <a:off x="1417612"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XTT950-1-0-GB</a:t>
            </a:r>
            <a:endParaRPr lang="en-ZA" sz="700" b="1" dirty="0">
              <a:solidFill>
                <a:schemeClr val="bg1">
                  <a:lumMod val="50000"/>
                </a:schemeClr>
              </a:solidFill>
              <a:latin typeface="HelveticaNeueLT Std" pitchFamily="34" charset="0"/>
            </a:endParaRPr>
          </a:p>
        </p:txBody>
      </p:sp>
      <p:sp>
        <p:nvSpPr>
          <p:cNvPr id="48" name="Rectangle 47"/>
          <p:cNvSpPr/>
          <p:nvPr/>
        </p:nvSpPr>
        <p:spPr>
          <a:xfrm>
            <a:off x="488918" y="341353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XTT909-1-0-GB</a:t>
            </a:r>
            <a:endParaRPr lang="en-ZA" sz="700" b="1" dirty="0">
              <a:solidFill>
                <a:schemeClr val="bg1">
                  <a:lumMod val="50000"/>
                </a:schemeClr>
              </a:solidFill>
              <a:latin typeface="HelveticaNeueLT Std" pitchFamily="34" charset="0"/>
            </a:endParaRPr>
          </a:p>
        </p:txBody>
      </p:sp>
      <p:sp>
        <p:nvSpPr>
          <p:cNvPr id="49" name="Rectangle 48"/>
          <p:cNvSpPr/>
          <p:nvPr/>
        </p:nvSpPr>
        <p:spPr>
          <a:xfrm>
            <a:off x="1417612" y="2562338"/>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XTT951-1-0-GB</a:t>
            </a:r>
            <a:endParaRPr lang="en-ZA" sz="700" b="1" dirty="0">
              <a:solidFill>
                <a:schemeClr val="bg1">
                  <a:lumMod val="50000"/>
                </a:schemeClr>
              </a:solidFill>
              <a:latin typeface="HelveticaNeueLT Std" pitchFamily="34" charset="0"/>
            </a:endParaRPr>
          </a:p>
        </p:txBody>
      </p:sp>
      <p:sp>
        <p:nvSpPr>
          <p:cNvPr id="51" name="Rectangle 50"/>
          <p:cNvSpPr/>
          <p:nvPr/>
        </p:nvSpPr>
        <p:spPr>
          <a:xfrm>
            <a:off x="1417612" y="2705213"/>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XTT952-1-0-GB</a:t>
            </a:r>
            <a:endParaRPr lang="en-ZA" sz="700" b="1" dirty="0">
              <a:solidFill>
                <a:schemeClr val="bg1">
                  <a:lumMod val="50000"/>
                </a:schemeClr>
              </a:solidFill>
              <a:latin typeface="HelveticaNeueLT Std" pitchFamily="34" charset="0"/>
            </a:endParaRPr>
          </a:p>
        </p:txBody>
      </p:sp>
      <p:sp>
        <p:nvSpPr>
          <p:cNvPr id="52" name="Rectangle 51"/>
          <p:cNvSpPr/>
          <p:nvPr/>
        </p:nvSpPr>
        <p:spPr>
          <a:xfrm>
            <a:off x="4989511" y="2413406"/>
            <a:ext cx="899925"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WPR900-1-0-GB</a:t>
            </a:r>
            <a:endParaRPr lang="en-ZA" sz="700" b="1" dirty="0">
              <a:solidFill>
                <a:schemeClr val="bg1">
                  <a:lumMod val="50000"/>
                </a:schemeClr>
              </a:solidFill>
              <a:latin typeface="HelveticaNeueLT Std" pitchFamily="34" charset="0"/>
            </a:endParaRPr>
          </a:p>
        </p:txBody>
      </p:sp>
      <p:sp>
        <p:nvSpPr>
          <p:cNvPr id="54" name="Rectangle 53"/>
          <p:cNvSpPr/>
          <p:nvPr/>
        </p:nvSpPr>
        <p:spPr>
          <a:xfrm>
            <a:off x="4989514" y="2842034"/>
            <a:ext cx="89992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WPK900-1-0-GB</a:t>
            </a:r>
            <a:endParaRPr lang="en-ZA" sz="700" b="1" dirty="0">
              <a:solidFill>
                <a:schemeClr val="bg1">
                  <a:lumMod val="50000"/>
                </a:schemeClr>
              </a:solidFill>
              <a:latin typeface="HelveticaNeueLT Std" pitchFamily="34" charset="0"/>
            </a:endParaRPr>
          </a:p>
        </p:txBody>
      </p:sp>
      <p:sp>
        <p:nvSpPr>
          <p:cNvPr id="58" name="Rectangle 57"/>
          <p:cNvSpPr/>
          <p:nvPr/>
        </p:nvSpPr>
        <p:spPr>
          <a:xfrm>
            <a:off x="4989511" y="2984910"/>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WKM900-1-0-GB</a:t>
            </a:r>
            <a:endParaRPr lang="en-ZA" sz="700" b="1" dirty="0">
              <a:solidFill>
                <a:schemeClr val="bg1">
                  <a:lumMod val="50000"/>
                </a:schemeClr>
              </a:solidFill>
              <a:latin typeface="HelveticaNeueLT Std" pitchFamily="34" charset="0"/>
            </a:endParaRPr>
          </a:p>
        </p:txBody>
      </p:sp>
      <p:sp>
        <p:nvSpPr>
          <p:cNvPr id="59" name="Rectangle 58"/>
          <p:cNvSpPr/>
          <p:nvPr/>
        </p:nvSpPr>
        <p:spPr>
          <a:xfrm>
            <a:off x="4989513" y="3127786"/>
            <a:ext cx="888705"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WJB900-1-0-GB</a:t>
            </a:r>
            <a:endParaRPr lang="en-ZA" sz="700" b="1" dirty="0">
              <a:solidFill>
                <a:schemeClr val="bg1">
                  <a:lumMod val="50000"/>
                </a:schemeClr>
              </a:solidFill>
              <a:latin typeface="HelveticaNeueLT Std" pitchFamily="34" charset="0"/>
            </a:endParaRPr>
          </a:p>
        </p:txBody>
      </p:sp>
      <p:sp>
        <p:nvSpPr>
          <p:cNvPr id="60" name="Rectangle 59"/>
          <p:cNvSpPr/>
          <p:nvPr/>
        </p:nvSpPr>
        <p:spPr>
          <a:xfrm>
            <a:off x="4989514" y="2556282"/>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WMR900-1-0-GB</a:t>
            </a:r>
            <a:endParaRPr lang="en-ZA" sz="700" b="1" dirty="0">
              <a:solidFill>
                <a:schemeClr val="bg1">
                  <a:lumMod val="50000"/>
                </a:schemeClr>
              </a:solidFill>
              <a:latin typeface="HelveticaNeueLT Std" pitchFamily="34" charset="0"/>
            </a:endParaRPr>
          </a:p>
        </p:txBody>
      </p:sp>
      <p:sp>
        <p:nvSpPr>
          <p:cNvPr id="61" name="Rectangle 60"/>
          <p:cNvSpPr/>
          <p:nvPr/>
        </p:nvSpPr>
        <p:spPr>
          <a:xfrm>
            <a:off x="4989511" y="2699158"/>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WMK900-1-0-GB</a:t>
            </a:r>
            <a:endParaRPr lang="en-ZA" sz="700" b="1" dirty="0">
              <a:solidFill>
                <a:schemeClr val="bg1">
                  <a:lumMod val="50000"/>
                </a:schemeClr>
              </a:solidFill>
              <a:latin typeface="HelveticaNeueLT Std" pitchFamily="34" charset="0"/>
            </a:endParaRPr>
          </a:p>
        </p:txBody>
      </p:sp>
      <p:sp>
        <p:nvSpPr>
          <p:cNvPr id="62" name="Rectangle 61"/>
          <p:cNvSpPr/>
          <p:nvPr/>
        </p:nvSpPr>
        <p:spPr>
          <a:xfrm>
            <a:off x="2410474" y="2413406"/>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MDR900-5-0-GB 9 CORE PIGTAIL VERSION</a:t>
            </a:r>
            <a:endParaRPr lang="en-ZA" sz="700" b="1" dirty="0">
              <a:solidFill>
                <a:schemeClr val="bg1">
                  <a:lumMod val="50000"/>
                </a:schemeClr>
              </a:solidFill>
              <a:latin typeface="HelveticaNeueLT Std" pitchFamily="34" charset="0"/>
            </a:endParaRPr>
          </a:p>
        </p:txBody>
      </p:sp>
      <p:sp>
        <p:nvSpPr>
          <p:cNvPr id="63" name="Rectangle 62"/>
          <p:cNvSpPr/>
          <p:nvPr/>
        </p:nvSpPr>
        <p:spPr>
          <a:xfrm>
            <a:off x="2410473" y="2556282"/>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MDR901-5-0-GB  10 WAY TERMINAL BLOCK VERSION </a:t>
            </a:r>
            <a:endParaRPr lang="en-ZA" sz="700" b="1" dirty="0">
              <a:solidFill>
                <a:schemeClr val="bg1">
                  <a:lumMod val="50000"/>
                </a:schemeClr>
              </a:solidFill>
              <a:latin typeface="HelveticaNeueLT Std" pitchFamily="34" charset="0"/>
            </a:endParaRPr>
          </a:p>
        </p:txBody>
      </p:sp>
      <p:sp>
        <p:nvSpPr>
          <p:cNvPr id="64" name="Rectangle 63"/>
          <p:cNvSpPr/>
          <p:nvPr/>
        </p:nvSpPr>
        <p:spPr>
          <a:xfrm>
            <a:off x="2422412" y="2842034"/>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MDK901-5-0-GB  10 WAY TERMINAL BLOCK VERSION </a:t>
            </a:r>
            <a:endParaRPr lang="en-ZA" sz="700" b="1" dirty="0">
              <a:solidFill>
                <a:schemeClr val="bg1">
                  <a:lumMod val="50000"/>
                </a:schemeClr>
              </a:solidFill>
              <a:latin typeface="HelveticaNeueLT Std" pitchFamily="34" charset="0"/>
            </a:endParaRPr>
          </a:p>
        </p:txBody>
      </p:sp>
      <p:sp>
        <p:nvSpPr>
          <p:cNvPr id="65" name="Rectangle 64"/>
          <p:cNvSpPr/>
          <p:nvPr/>
        </p:nvSpPr>
        <p:spPr>
          <a:xfrm>
            <a:off x="2425688" y="2699158"/>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MDK900-5-0-GB 9 CORE PIGTAIL VERSION</a:t>
            </a:r>
            <a:endParaRPr lang="en-ZA" sz="700" b="1" dirty="0">
              <a:solidFill>
                <a:schemeClr val="bg1">
                  <a:lumMod val="50000"/>
                </a:schemeClr>
              </a:solidFill>
              <a:latin typeface="HelveticaNeueLT Std" pitchFamily="34" charset="0"/>
            </a:endParaRPr>
          </a:p>
        </p:txBody>
      </p:sp>
      <p:sp>
        <p:nvSpPr>
          <p:cNvPr id="66" name="Rectangle 65"/>
          <p:cNvSpPr/>
          <p:nvPr/>
        </p:nvSpPr>
        <p:spPr>
          <a:xfrm>
            <a:off x="6846903" y="2407350"/>
            <a:ext cx="1569981"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NITGEN FINGKEY ACCESS PLUS</a:t>
            </a:r>
            <a:endParaRPr lang="en-ZA" sz="700" dirty="0">
              <a:solidFill>
                <a:schemeClr val="bg1">
                  <a:lumMod val="50000"/>
                </a:schemeClr>
              </a:solidFill>
              <a:latin typeface="HelveticaNeueLT Std" pitchFamily="34" charset="0"/>
            </a:endParaRPr>
          </a:p>
        </p:txBody>
      </p:sp>
      <p:sp>
        <p:nvSpPr>
          <p:cNvPr id="67" name="Rectangle 66"/>
          <p:cNvSpPr/>
          <p:nvPr/>
        </p:nvSpPr>
        <p:spPr>
          <a:xfrm>
            <a:off x="8775721" y="2407350"/>
            <a:ext cx="864659"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UHF900-1-0-GB</a:t>
            </a:r>
            <a:endParaRPr lang="en-ZA" sz="700" dirty="0">
              <a:solidFill>
                <a:schemeClr val="bg1">
                  <a:lumMod val="50000"/>
                </a:schemeClr>
              </a:solidFill>
              <a:latin typeface="HelveticaNeueLT Std" pitchFamily="34" charset="0"/>
            </a:endParaRPr>
          </a:p>
        </p:txBody>
      </p:sp>
      <p:cxnSp>
        <p:nvCxnSpPr>
          <p:cNvPr id="76" name="Straight Connector 75"/>
          <p:cNvCxnSpPr/>
          <p:nvPr/>
        </p:nvCxnSpPr>
        <p:spPr>
          <a:xfrm>
            <a:off x="988982"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3625"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561014"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8336"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918338" y="2335913"/>
            <a:ext cx="171451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sp>
        <p:nvSpPr>
          <p:cNvPr id="72" name="Rectangle 71"/>
          <p:cNvSpPr/>
          <p:nvPr/>
        </p:nvSpPr>
        <p:spPr>
          <a:xfrm>
            <a:off x="8847162" y="2335913"/>
            <a:ext cx="135732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pic>
        <p:nvPicPr>
          <p:cNvPr id="68" name="Picture 67" descr="IXP400i Logo.png"/>
          <p:cNvPicPr>
            <a:picLocks noChangeAspect="1"/>
          </p:cNvPicPr>
          <p:nvPr/>
        </p:nvPicPr>
        <p:blipFill>
          <a:blip r:embed="rId14" cstate="print"/>
          <a:stretch>
            <a:fillRect/>
          </a:stretch>
        </p:blipFill>
        <p:spPr>
          <a:xfrm>
            <a:off x="9047848" y="5364807"/>
            <a:ext cx="1340691" cy="2014388"/>
          </a:xfrm>
          <a:prstGeom prst="rect">
            <a:avLst/>
          </a:prstGeom>
        </p:spPr>
      </p:pic>
      <p:sp>
        <p:nvSpPr>
          <p:cNvPr id="69" name="TextBox 68"/>
          <p:cNvSpPr txBox="1"/>
          <p:nvPr/>
        </p:nvSpPr>
        <p:spPr>
          <a:xfrm>
            <a:off x="1962324" y="315913"/>
            <a:ext cx="547255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Readers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74" name="Picture 73" descr="home.jpg">
            <a:hlinkClick r:id="rId15" action="ppaction://hlinksldjump"/>
          </p:cNvPr>
          <p:cNvPicPr>
            <a:picLocks noChangeAspect="1"/>
          </p:cNvPicPr>
          <p:nvPr/>
        </p:nvPicPr>
        <p:blipFill>
          <a:blip r:embed="rId16" cstate="print"/>
          <a:stretch>
            <a:fillRect/>
          </a:stretch>
        </p:blipFill>
        <p:spPr>
          <a:xfrm>
            <a:off x="8850418" y="548680"/>
            <a:ext cx="1680858" cy="228344"/>
          </a:xfrm>
          <a:prstGeom prst="rect">
            <a:avLst/>
          </a:prstGeom>
        </p:spPr>
      </p:pic>
      <p:pic>
        <p:nvPicPr>
          <p:cNvPr id="75" name="Picture 74">
            <a:hlinkClick r:id="rId15" action="ppaction://hlinksldjump"/>
          </p:cNvPr>
          <p:cNvPicPr>
            <a:picLocks noChangeAspect="1"/>
          </p:cNvPicPr>
          <p:nvPr/>
        </p:nvPicPr>
        <p:blipFill>
          <a:blip r:embed="rId17"/>
          <a:stretch>
            <a:fillRect/>
          </a:stretch>
        </p:blipFill>
        <p:spPr>
          <a:xfrm>
            <a:off x="9982921" y="505677"/>
            <a:ext cx="264749" cy="234664"/>
          </a:xfrm>
          <a:prstGeom prst="rect">
            <a:avLst/>
          </a:prstGeom>
        </p:spPr>
      </p:pic>
    </p:spTree>
    <p:extLst>
      <p:ext uri="{BB962C8B-B14F-4D97-AF65-F5344CB8AC3E}">
        <p14:creationId xmlns:p14="http://schemas.microsoft.com/office/powerpoint/2010/main" val="158089538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p:cNvSpPr txBox="1"/>
          <p:nvPr/>
        </p:nvSpPr>
        <p:spPr>
          <a:xfrm>
            <a:off x="417479" y="4826769"/>
            <a:ext cx="9858444" cy="1177730"/>
          </a:xfrm>
          <a:prstGeom prst="rect">
            <a:avLst/>
          </a:prstGeom>
          <a:noFill/>
        </p:spPr>
        <p:txBody>
          <a:bodyPr wrap="square" lIns="99536" tIns="49770" rIns="99536" bIns="49770" rtlCol="0">
            <a:spAutoFit/>
          </a:bodyPr>
          <a:lstStyle/>
          <a:p>
            <a:r>
              <a:rPr lang="en-ZA" sz="1400" dirty="0" smtClean="0">
                <a:latin typeface="HelveticaNeueLT Std"/>
              </a:rPr>
              <a:t>      </a:t>
            </a:r>
            <a:r>
              <a:rPr lang="en-ZA" sz="800" b="1" dirty="0" smtClean="0">
                <a:solidFill>
                  <a:schemeClr val="tx1">
                    <a:lumMod val="65000"/>
                    <a:lumOff val="35000"/>
                  </a:schemeClr>
                </a:solidFill>
                <a:latin typeface="HelveticaNeueLT Std"/>
              </a:rPr>
              <a:t>IXP20</a:t>
            </a:r>
            <a:r>
              <a:rPr lang="en-ZA" sz="800" b="1" dirty="0" smtClean="0">
                <a:solidFill>
                  <a:srgbClr val="903A73"/>
                </a:solidFill>
                <a:latin typeface="HelveticaNeueLT Std"/>
              </a:rPr>
              <a:t>TOUCH</a:t>
            </a:r>
            <a:r>
              <a:rPr lang="en-ZA" sz="800" dirty="0" smtClean="0">
                <a:solidFill>
                  <a:srgbClr val="903A73"/>
                </a:solidFill>
                <a:latin typeface="HelveticaNeueLT Std"/>
              </a:rPr>
              <a:t> </a:t>
            </a:r>
            <a:r>
              <a:rPr lang="en-ZA" sz="800" dirty="0" smtClean="0">
                <a:solidFill>
                  <a:schemeClr val="tx1">
                    <a:lumMod val="65000"/>
                    <a:lumOff val="35000"/>
                  </a:schemeClr>
                </a:solidFill>
                <a:latin typeface="HelveticaNeueLT Std"/>
              </a:rPr>
              <a:t>System Controllers</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iTRT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                                     125kHz</a:t>
            </a:r>
            <a:r>
              <a:rPr lang="en-ZA" sz="800" dirty="0" smtClean="0">
                <a:solidFill>
                  <a:schemeClr val="tx1">
                    <a:lumMod val="65000"/>
                    <a:lumOff val="35000"/>
                  </a:schemeClr>
                </a:solidFill>
                <a:latin typeface="HelveticaNeueLT Std"/>
              </a:rPr>
              <a:t> Antenna Readers</a:t>
            </a:r>
            <a:r>
              <a:rPr lang="en-ZA" sz="800" b="1" dirty="0" smtClean="0">
                <a:solidFill>
                  <a:schemeClr val="tx1">
                    <a:lumMod val="65000"/>
                    <a:lumOff val="35000"/>
                  </a:schemeClr>
                </a:solidFill>
                <a:latin typeface="HelveticaNeueLT Std"/>
              </a:rPr>
              <a:t>                            FINGKEY</a:t>
            </a:r>
            <a:r>
              <a:rPr lang="en-ZA" sz="800" dirty="0" smtClean="0">
                <a:solidFill>
                  <a:schemeClr val="tx1">
                    <a:lumMod val="65000"/>
                    <a:lumOff val="35000"/>
                  </a:schemeClr>
                </a:solidFill>
                <a:latin typeface="HelveticaNeueLT Std"/>
              </a:rPr>
              <a:t> Access Plus</a:t>
            </a:r>
            <a:r>
              <a:rPr lang="en-ZA" sz="800" b="1" dirty="0" smtClean="0">
                <a:solidFill>
                  <a:schemeClr val="tx1">
                    <a:lumMod val="65000"/>
                    <a:lumOff val="35000"/>
                  </a:schemeClr>
                </a:solidFill>
                <a:latin typeface="HelveticaNeueLT Std"/>
              </a:rPr>
              <a:t>                    I </a:t>
            </a:r>
            <a:r>
              <a:rPr lang="en-ZA" sz="800" b="1" dirty="0" err="1" smtClean="0">
                <a:solidFill>
                  <a:schemeClr val="tx1">
                    <a:lumMod val="65000"/>
                    <a:lumOff val="35000"/>
                  </a:schemeClr>
                </a:solidFill>
                <a:latin typeface="HelveticaNeueLT Std"/>
              </a:rPr>
              <a:t>mpro</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provide a wide</a:t>
            </a:r>
          </a:p>
          <a:p>
            <a:r>
              <a:rPr lang="en-ZA" sz="800" b="1" dirty="0" smtClean="0">
                <a:solidFill>
                  <a:schemeClr val="tx1">
                    <a:lumMod val="65000"/>
                    <a:lumOff val="35000"/>
                  </a:schemeClr>
                </a:solidFill>
                <a:latin typeface="HelveticaNeueLT Std"/>
              </a:rPr>
              <a:t>          IXP20</a:t>
            </a:r>
            <a:r>
              <a:rPr lang="en-ZA" sz="800" b="1" dirty="0" smtClean="0">
                <a:solidFill>
                  <a:srgbClr val="903A73"/>
                </a:solidFill>
                <a:latin typeface="HelveticaNeueLT Std"/>
              </a:rPr>
              <a:t>NET </a:t>
            </a:r>
            <a:r>
              <a:rPr lang="en-ZA" sz="800" dirty="0" smtClean="0">
                <a:solidFill>
                  <a:schemeClr val="tx1">
                    <a:lumMod val="65000"/>
                    <a:lumOff val="35000"/>
                  </a:schemeClr>
                </a:solidFill>
                <a:latin typeface="HelveticaNeueLT Std"/>
              </a:rPr>
              <a:t>System Controllers	               </a:t>
            </a:r>
            <a:r>
              <a:rPr lang="en-ZA" sz="800"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a:t>
            </a:r>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Wiegand</a:t>
            </a:r>
            <a:r>
              <a:rPr lang="en-ZA" sz="800" dirty="0" smtClean="0">
                <a:solidFill>
                  <a:schemeClr val="tx1">
                    <a:lumMod val="65000"/>
                    <a:lumOff val="35000"/>
                  </a:schemeClr>
                </a:solidFill>
                <a:latin typeface="HelveticaNeueLT Std"/>
              </a:rPr>
              <a:t> Readers</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for 3</a:t>
            </a:r>
            <a:r>
              <a:rPr lang="en-ZA" sz="800" baseline="30000" dirty="0" smtClean="0">
                <a:solidFill>
                  <a:schemeClr val="tx1">
                    <a:lumMod val="65000"/>
                    <a:lumOff val="35000"/>
                  </a:schemeClr>
                </a:solidFill>
                <a:latin typeface="HelveticaNeueLT Std"/>
              </a:rPr>
              <a:t>rd</a:t>
            </a:r>
            <a:r>
              <a:rPr lang="en-ZA" sz="800" dirty="0" smtClean="0">
                <a:solidFill>
                  <a:schemeClr val="tx1">
                    <a:lumMod val="65000"/>
                    <a:lumOff val="35000"/>
                  </a:schemeClr>
                </a:solidFill>
                <a:latin typeface="HelveticaNeueLT Std"/>
              </a:rPr>
              <a:t> party	          Biometric Reader                            range of high quality </a:t>
            </a:r>
            <a:r>
              <a:rPr lang="en-ZA" sz="800" b="1" dirty="0" smtClean="0">
                <a:solidFill>
                  <a:schemeClr val="tx1">
                    <a:lumMod val="65000"/>
                    <a:lumOff val="35000"/>
                  </a:schemeClr>
                </a:solidFill>
                <a:latin typeface="HelveticaNeueLT Std"/>
              </a:rPr>
              <a:t>RFID</a:t>
            </a:r>
          </a:p>
          <a:p>
            <a:r>
              <a:rPr lang="en-ZA" sz="800" b="1" dirty="0" smtClean="0">
                <a:solidFill>
                  <a:schemeClr val="tx1">
                    <a:lumMod val="65000"/>
                    <a:lumOff val="35000"/>
                  </a:schemeClr>
                </a:solidFill>
                <a:latin typeface="HelveticaNeueLT Std"/>
              </a:rPr>
              <a:t>		               </a:t>
            </a:r>
            <a:r>
              <a:rPr lang="en-ZA" sz="800" b="1" dirty="0" err="1" smtClean="0">
                <a:solidFill>
                  <a:schemeClr val="tx1">
                    <a:lumMod val="65000"/>
                    <a:lumOff val="35000"/>
                  </a:schemeClr>
                </a:solidFill>
                <a:latin typeface="HelveticaNeueLT Std"/>
              </a:rPr>
              <a:t>iTT</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Door Controller 	              </a:t>
            </a:r>
            <a:r>
              <a:rPr lang="en-ZA" sz="800" b="1" dirty="0" smtClean="0">
                <a:solidFill>
                  <a:schemeClr val="tx1">
                    <a:lumMod val="65000"/>
                    <a:lumOff val="35000"/>
                  </a:schemeClr>
                </a:solidFill>
                <a:latin typeface="HelveticaNeueLT Std"/>
              </a:rPr>
              <a:t>Multi-</a:t>
            </a:r>
            <a:r>
              <a:rPr lang="en-ZA" sz="800" dirty="0" smtClean="0">
                <a:solidFill>
                  <a:schemeClr val="tx1">
                    <a:lumMod val="65000"/>
                    <a:lumOff val="35000"/>
                  </a:schemeClr>
                </a:solidFill>
                <a:latin typeface="HelveticaNeueLT Std"/>
              </a:rPr>
              <a:t> Discipline</a:t>
            </a:r>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Readers                                                                                    tags for use with their range </a:t>
            </a:r>
          </a:p>
          <a:p>
            <a:r>
              <a:rPr lang="en-ZA" sz="800" b="1" dirty="0" smtClean="0">
                <a:solidFill>
                  <a:schemeClr val="tx1">
                    <a:lumMod val="65000"/>
                    <a:lumOff val="35000"/>
                  </a:schemeClr>
                </a:solidFill>
                <a:latin typeface="HelveticaNeueLT Std"/>
              </a:rPr>
              <a:t>                                                  	               </a:t>
            </a:r>
            <a:r>
              <a:rPr lang="en-ZA" sz="800" dirty="0" smtClean="0">
                <a:solidFill>
                  <a:schemeClr val="tx1">
                    <a:lumMod val="65000"/>
                    <a:lumOff val="35000"/>
                  </a:schemeClr>
                </a:solidFill>
                <a:latin typeface="HelveticaNeueLT Std"/>
              </a:rPr>
              <a:t>reads 125kHz antenna readers      		                                                                                                      of access control systems</a:t>
            </a:r>
          </a:p>
          <a:p>
            <a:r>
              <a:rPr lang="en-ZA" sz="900" b="1" dirty="0" smtClean="0">
                <a:solidFill>
                  <a:schemeClr val="tx1">
                    <a:lumMod val="65000"/>
                    <a:lumOff val="35000"/>
                  </a:schemeClr>
                </a:solidFill>
                <a:latin typeface="HelveticaNeueLT Std"/>
              </a:rPr>
              <a:t>                                                                                   </a:t>
            </a:r>
          </a:p>
          <a:p>
            <a:r>
              <a:rPr lang="en-ZA" sz="900" dirty="0" smtClean="0">
                <a:solidFill>
                  <a:schemeClr val="tx1">
                    <a:lumMod val="65000"/>
                    <a:lumOff val="35000"/>
                  </a:schemeClr>
                </a:solidFill>
                <a:latin typeface="HelveticaNeueLT Std"/>
              </a:rPr>
              <a:t>          </a:t>
            </a:r>
            <a:endParaRPr lang="en-ZA" sz="1000" dirty="0" smtClean="0">
              <a:solidFill>
                <a:schemeClr val="tx1">
                  <a:lumMod val="65000"/>
                  <a:lumOff val="35000"/>
                </a:schemeClr>
              </a:solidFill>
              <a:latin typeface="HelveticaNeueLT Std"/>
            </a:endParaRPr>
          </a:p>
          <a:p>
            <a:r>
              <a:rPr lang="en-ZA" sz="1400" b="1" dirty="0" smtClean="0">
                <a:solidFill>
                  <a:schemeClr val="tx1">
                    <a:lumMod val="65000"/>
                    <a:lumOff val="35000"/>
                  </a:schemeClr>
                </a:solidFill>
                <a:latin typeface="HelveticaNeueLT Std"/>
              </a:rPr>
              <a:t>  </a:t>
            </a:r>
            <a:endParaRPr lang="en-ZA" sz="1400" b="1" dirty="0">
              <a:solidFill>
                <a:schemeClr val="tx1">
                  <a:lumMod val="65000"/>
                  <a:lumOff val="35000"/>
                </a:schemeClr>
              </a:solidFill>
              <a:latin typeface="HelveticaNeueLT Std"/>
            </a:endParaRPr>
          </a:p>
        </p:txBody>
      </p:sp>
      <p:sp>
        <p:nvSpPr>
          <p:cNvPr id="94" name="Rounded Rectangle 93"/>
          <p:cNvSpPr/>
          <p:nvPr/>
        </p:nvSpPr>
        <p:spPr>
          <a:xfrm>
            <a:off x="417479" y="1764407"/>
            <a:ext cx="9858444" cy="4143405"/>
          </a:xfrm>
          <a:prstGeom prst="roundRect">
            <a:avLst>
              <a:gd name="adj" fmla="val 53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sp>
        <p:nvSpPr>
          <p:cNvPr id="20" name="TextBox 19"/>
          <p:cNvSpPr txBox="1"/>
          <p:nvPr/>
        </p:nvSpPr>
        <p:spPr>
          <a:xfrm>
            <a:off x="2346308" y="1907289"/>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50" name="Straight Connector 49"/>
          <p:cNvCxnSpPr/>
          <p:nvPr/>
        </p:nvCxnSpPr>
        <p:spPr>
          <a:xfrm rot="16200000" flipH="1">
            <a:off x="560752" y="3766659"/>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Page 1 Antenna readers copy.jpg"/>
          <p:cNvPicPr>
            <a:picLocks noChangeAspect="1"/>
          </p:cNvPicPr>
          <p:nvPr/>
        </p:nvPicPr>
        <p:blipFill>
          <a:blip r:embed="rId3" cstate="print"/>
          <a:stretch>
            <a:fillRect/>
          </a:stretch>
        </p:blipFill>
        <p:spPr>
          <a:xfrm>
            <a:off x="558802" y="3836111"/>
            <a:ext cx="1716064" cy="686426"/>
          </a:xfrm>
          <a:prstGeom prst="rect">
            <a:avLst/>
          </a:prstGeom>
        </p:spPr>
      </p:pic>
      <p:pic>
        <p:nvPicPr>
          <p:cNvPr id="55" name="Picture 54" descr="Wiegand Family.jpg"/>
          <p:cNvPicPr>
            <a:picLocks noChangeAspect="1"/>
          </p:cNvPicPr>
          <p:nvPr/>
        </p:nvPicPr>
        <p:blipFill>
          <a:blip r:embed="rId4" cstate="print"/>
          <a:stretch>
            <a:fillRect/>
          </a:stretch>
        </p:blipFill>
        <p:spPr>
          <a:xfrm>
            <a:off x="5056584" y="3764676"/>
            <a:ext cx="1611226" cy="928469"/>
          </a:xfrm>
          <a:prstGeom prst="rect">
            <a:avLst/>
          </a:prstGeom>
        </p:spPr>
      </p:pic>
      <p:pic>
        <p:nvPicPr>
          <p:cNvPr id="56" name="Picture 55" descr="multi discipline readers.jpg"/>
          <p:cNvPicPr>
            <a:picLocks noChangeAspect="1"/>
          </p:cNvPicPr>
          <p:nvPr/>
        </p:nvPicPr>
        <p:blipFill>
          <a:blip r:embed="rId5" cstate="print"/>
          <a:stretch>
            <a:fillRect/>
          </a:stretch>
        </p:blipFill>
        <p:spPr>
          <a:xfrm>
            <a:off x="3417874" y="3879791"/>
            <a:ext cx="428628" cy="900827"/>
          </a:xfrm>
          <a:prstGeom prst="rect">
            <a:avLst/>
          </a:prstGeom>
        </p:spPr>
      </p:pic>
      <p:sp>
        <p:nvSpPr>
          <p:cNvPr id="57" name="TextBox 56"/>
          <p:cNvSpPr txBox="1"/>
          <p:nvPr/>
        </p:nvSpPr>
        <p:spPr>
          <a:xfrm>
            <a:off x="4632324" y="1907288"/>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85" name="Straight Connector 84"/>
          <p:cNvCxnSpPr/>
          <p:nvPr/>
        </p:nvCxnSpPr>
        <p:spPr>
          <a:xfrm rot="16200000" flipH="1">
            <a:off x="3132516" y="3765865"/>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989904" y="3765072"/>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6990170" y="3764280"/>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31794" y="5550626"/>
            <a:ext cx="9358378"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pic>
        <p:nvPicPr>
          <p:cNvPr id="27" name="Picture 26" descr="titles readers copy.jpg"/>
          <p:cNvPicPr>
            <a:picLocks noChangeAspect="1"/>
          </p:cNvPicPr>
          <p:nvPr/>
        </p:nvPicPr>
        <p:blipFill>
          <a:blip r:embed="rId6" cstate="print"/>
          <a:stretch>
            <a:fillRect/>
          </a:stretch>
        </p:blipFill>
        <p:spPr>
          <a:xfrm>
            <a:off x="488916" y="1835850"/>
            <a:ext cx="9725253" cy="638254"/>
          </a:xfrm>
          <a:prstGeom prst="rect">
            <a:avLst/>
          </a:prstGeom>
        </p:spPr>
      </p:pic>
      <p:pic>
        <p:nvPicPr>
          <p:cNvPr id="29" name="Picture 28" descr="Page 1 Vehicle Entry Readers Image.jpg"/>
          <p:cNvPicPr>
            <a:picLocks noChangeAspect="1"/>
          </p:cNvPicPr>
          <p:nvPr/>
        </p:nvPicPr>
        <p:blipFill>
          <a:blip r:embed="rId7" cstate="print"/>
          <a:stretch>
            <a:fillRect/>
          </a:stretch>
        </p:blipFill>
        <p:spPr>
          <a:xfrm>
            <a:off x="9132915" y="3938859"/>
            <a:ext cx="954644" cy="655312"/>
          </a:xfrm>
          <a:prstGeom prst="rect">
            <a:avLst/>
          </a:prstGeom>
        </p:spPr>
      </p:pic>
      <p:pic>
        <p:nvPicPr>
          <p:cNvPr id="30" name="Picture 29" descr="antenna readers text.png"/>
          <p:cNvPicPr>
            <a:picLocks noChangeAspect="1"/>
          </p:cNvPicPr>
          <p:nvPr/>
        </p:nvPicPr>
        <p:blipFill>
          <a:blip r:embed="rId8" cstate="print"/>
          <a:stretch>
            <a:fillRect/>
          </a:stretch>
        </p:blipFill>
        <p:spPr>
          <a:xfrm>
            <a:off x="488916" y="4836242"/>
            <a:ext cx="1785950" cy="1385088"/>
          </a:xfrm>
          <a:prstGeom prst="rect">
            <a:avLst/>
          </a:prstGeom>
        </p:spPr>
      </p:pic>
      <p:pic>
        <p:nvPicPr>
          <p:cNvPr id="32" name="Picture 31" descr="multidiscipline readers text.png"/>
          <p:cNvPicPr>
            <a:picLocks noChangeAspect="1"/>
          </p:cNvPicPr>
          <p:nvPr/>
        </p:nvPicPr>
        <p:blipFill>
          <a:blip r:embed="rId9" cstate="print"/>
          <a:stretch>
            <a:fillRect/>
          </a:stretch>
        </p:blipFill>
        <p:spPr>
          <a:xfrm>
            <a:off x="2489180" y="4851013"/>
            <a:ext cx="2286016" cy="1370321"/>
          </a:xfrm>
          <a:prstGeom prst="rect">
            <a:avLst/>
          </a:prstGeom>
        </p:spPr>
      </p:pic>
      <p:pic>
        <p:nvPicPr>
          <p:cNvPr id="34" name="Picture 33" descr="wiegand readers text.png"/>
          <p:cNvPicPr>
            <a:picLocks noChangeAspect="1"/>
          </p:cNvPicPr>
          <p:nvPr/>
        </p:nvPicPr>
        <p:blipFill>
          <a:blip r:embed="rId10" cstate="print"/>
          <a:stretch>
            <a:fillRect/>
          </a:stretch>
        </p:blipFill>
        <p:spPr>
          <a:xfrm>
            <a:off x="5060948" y="4864008"/>
            <a:ext cx="2237256" cy="1341091"/>
          </a:xfrm>
          <a:prstGeom prst="rect">
            <a:avLst/>
          </a:prstGeom>
        </p:spPr>
      </p:pic>
      <p:pic>
        <p:nvPicPr>
          <p:cNvPr id="38" name="Picture 37" descr="vehicle entry text.png"/>
          <p:cNvPicPr>
            <a:picLocks noChangeAspect="1"/>
          </p:cNvPicPr>
          <p:nvPr/>
        </p:nvPicPr>
        <p:blipFill>
          <a:blip r:embed="rId11" cstate="print"/>
          <a:stretch>
            <a:fillRect/>
          </a:stretch>
        </p:blipFill>
        <p:spPr>
          <a:xfrm>
            <a:off x="8895927" y="4864007"/>
            <a:ext cx="2237256" cy="1341091"/>
          </a:xfrm>
          <a:prstGeom prst="rect">
            <a:avLst/>
          </a:prstGeom>
        </p:spPr>
      </p:pic>
      <p:sp>
        <p:nvSpPr>
          <p:cNvPr id="40" name="Rectangle 39"/>
          <p:cNvSpPr/>
          <p:nvPr/>
        </p:nvSpPr>
        <p:spPr>
          <a:xfrm>
            <a:off x="488918"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XTT901-1-0-GB</a:t>
            </a:r>
            <a:endParaRPr lang="en-ZA" sz="700" b="1" dirty="0">
              <a:solidFill>
                <a:schemeClr val="bg1">
                  <a:lumMod val="50000"/>
                </a:schemeClr>
              </a:solidFill>
              <a:latin typeface="HelveticaNeueLT Std" pitchFamily="34" charset="0"/>
            </a:endParaRPr>
          </a:p>
        </p:txBody>
      </p:sp>
      <p:sp>
        <p:nvSpPr>
          <p:cNvPr id="41" name="Rectangle 40"/>
          <p:cNvSpPr/>
          <p:nvPr/>
        </p:nvSpPr>
        <p:spPr>
          <a:xfrm>
            <a:off x="503906" y="255628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XTT902-1-0-GB</a:t>
            </a:r>
            <a:endParaRPr lang="en-ZA" sz="700" b="1" dirty="0">
              <a:solidFill>
                <a:schemeClr val="bg1">
                  <a:lumMod val="50000"/>
                </a:schemeClr>
              </a:solidFill>
              <a:latin typeface="HelveticaNeueLT Std" pitchFamily="34" charset="0"/>
            </a:endParaRPr>
          </a:p>
        </p:txBody>
      </p:sp>
      <p:sp>
        <p:nvSpPr>
          <p:cNvPr id="42" name="Rectangle 41"/>
          <p:cNvSpPr/>
          <p:nvPr/>
        </p:nvSpPr>
        <p:spPr>
          <a:xfrm>
            <a:off x="488918" y="269915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XTT903-1-0-GB</a:t>
            </a:r>
            <a:endParaRPr lang="en-ZA" sz="700" b="1" dirty="0">
              <a:solidFill>
                <a:schemeClr val="bg1">
                  <a:lumMod val="50000"/>
                </a:schemeClr>
              </a:solidFill>
              <a:latin typeface="HelveticaNeueLT Std" pitchFamily="34" charset="0"/>
            </a:endParaRPr>
          </a:p>
        </p:txBody>
      </p:sp>
      <p:sp>
        <p:nvSpPr>
          <p:cNvPr id="43" name="Rectangle 42"/>
          <p:cNvSpPr/>
          <p:nvPr/>
        </p:nvSpPr>
        <p:spPr>
          <a:xfrm>
            <a:off x="488918" y="2842034"/>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XTT904-1-0-GB</a:t>
            </a:r>
            <a:endParaRPr lang="en-ZA" sz="700" b="1" dirty="0">
              <a:solidFill>
                <a:schemeClr val="bg1">
                  <a:lumMod val="50000"/>
                </a:schemeClr>
              </a:solidFill>
              <a:latin typeface="HelveticaNeueLT Std" pitchFamily="34" charset="0"/>
            </a:endParaRPr>
          </a:p>
        </p:txBody>
      </p:sp>
      <p:sp>
        <p:nvSpPr>
          <p:cNvPr id="44" name="Rectangle 43"/>
          <p:cNvSpPr/>
          <p:nvPr/>
        </p:nvSpPr>
        <p:spPr>
          <a:xfrm>
            <a:off x="488918" y="2984910"/>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XTT905-1-0-GB</a:t>
            </a:r>
            <a:endParaRPr lang="en-ZA" sz="700" b="1" dirty="0">
              <a:solidFill>
                <a:schemeClr val="bg1">
                  <a:lumMod val="50000"/>
                </a:schemeClr>
              </a:solidFill>
              <a:latin typeface="HelveticaNeueLT Std" pitchFamily="34" charset="0"/>
            </a:endParaRPr>
          </a:p>
        </p:txBody>
      </p:sp>
      <p:sp>
        <p:nvSpPr>
          <p:cNvPr id="45" name="Rectangle 44"/>
          <p:cNvSpPr/>
          <p:nvPr/>
        </p:nvSpPr>
        <p:spPr>
          <a:xfrm>
            <a:off x="488918" y="313384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XTT906-1-0-GB</a:t>
            </a:r>
            <a:endParaRPr lang="en-ZA" sz="700" b="1" dirty="0">
              <a:solidFill>
                <a:schemeClr val="bg1">
                  <a:lumMod val="50000"/>
                </a:schemeClr>
              </a:solidFill>
              <a:latin typeface="HelveticaNeueLT Std" pitchFamily="34" charset="0"/>
            </a:endParaRPr>
          </a:p>
        </p:txBody>
      </p:sp>
      <p:sp>
        <p:nvSpPr>
          <p:cNvPr id="46" name="Rectangle 45"/>
          <p:cNvSpPr/>
          <p:nvPr/>
        </p:nvSpPr>
        <p:spPr>
          <a:xfrm>
            <a:off x="488918" y="327066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XTT907-1-0-GB</a:t>
            </a:r>
            <a:endParaRPr lang="en-ZA" sz="700" b="1" dirty="0">
              <a:solidFill>
                <a:schemeClr val="bg1">
                  <a:lumMod val="50000"/>
                </a:schemeClr>
              </a:solidFill>
              <a:latin typeface="HelveticaNeueLT Std" pitchFamily="34" charset="0"/>
            </a:endParaRPr>
          </a:p>
        </p:txBody>
      </p:sp>
      <p:sp>
        <p:nvSpPr>
          <p:cNvPr id="47" name="Rectangle 46"/>
          <p:cNvSpPr/>
          <p:nvPr/>
        </p:nvSpPr>
        <p:spPr>
          <a:xfrm>
            <a:off x="1417612"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XTT950-1-0-GB</a:t>
            </a:r>
            <a:endParaRPr lang="en-ZA" sz="700" b="1" dirty="0">
              <a:solidFill>
                <a:schemeClr val="bg1">
                  <a:lumMod val="50000"/>
                </a:schemeClr>
              </a:solidFill>
              <a:latin typeface="HelveticaNeueLT Std" pitchFamily="34" charset="0"/>
            </a:endParaRPr>
          </a:p>
        </p:txBody>
      </p:sp>
      <p:sp>
        <p:nvSpPr>
          <p:cNvPr id="48" name="Rectangle 47"/>
          <p:cNvSpPr/>
          <p:nvPr/>
        </p:nvSpPr>
        <p:spPr>
          <a:xfrm>
            <a:off x="488918" y="341353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XTT909-1-0-GB</a:t>
            </a:r>
            <a:endParaRPr lang="en-ZA" sz="700" b="1" dirty="0">
              <a:solidFill>
                <a:schemeClr val="bg1">
                  <a:lumMod val="50000"/>
                </a:schemeClr>
              </a:solidFill>
              <a:latin typeface="HelveticaNeueLT Std" pitchFamily="34" charset="0"/>
            </a:endParaRPr>
          </a:p>
        </p:txBody>
      </p:sp>
      <p:sp>
        <p:nvSpPr>
          <p:cNvPr id="49" name="Rectangle 48"/>
          <p:cNvSpPr/>
          <p:nvPr/>
        </p:nvSpPr>
        <p:spPr>
          <a:xfrm>
            <a:off x="1417612" y="2562338"/>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XTT951-1-0-GB</a:t>
            </a:r>
            <a:endParaRPr lang="en-ZA" sz="700" b="1" dirty="0">
              <a:solidFill>
                <a:schemeClr val="bg1">
                  <a:lumMod val="50000"/>
                </a:schemeClr>
              </a:solidFill>
              <a:latin typeface="HelveticaNeueLT Std" pitchFamily="34" charset="0"/>
            </a:endParaRPr>
          </a:p>
        </p:txBody>
      </p:sp>
      <p:sp>
        <p:nvSpPr>
          <p:cNvPr id="51" name="Rectangle 50"/>
          <p:cNvSpPr/>
          <p:nvPr/>
        </p:nvSpPr>
        <p:spPr>
          <a:xfrm>
            <a:off x="1417612" y="2705213"/>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XTT952-1-0-GB</a:t>
            </a:r>
            <a:endParaRPr lang="en-ZA" sz="700" b="1" dirty="0">
              <a:solidFill>
                <a:schemeClr val="bg1">
                  <a:lumMod val="50000"/>
                </a:schemeClr>
              </a:solidFill>
              <a:latin typeface="HelveticaNeueLT Std" pitchFamily="34" charset="0"/>
            </a:endParaRPr>
          </a:p>
        </p:txBody>
      </p:sp>
      <p:sp>
        <p:nvSpPr>
          <p:cNvPr id="52" name="Rectangle 51"/>
          <p:cNvSpPr/>
          <p:nvPr/>
        </p:nvSpPr>
        <p:spPr>
          <a:xfrm>
            <a:off x="4989511" y="2413406"/>
            <a:ext cx="899925"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WPR900-1-0-GB</a:t>
            </a:r>
            <a:endParaRPr lang="en-ZA" sz="700" b="1" dirty="0">
              <a:solidFill>
                <a:schemeClr val="bg1">
                  <a:lumMod val="50000"/>
                </a:schemeClr>
              </a:solidFill>
              <a:latin typeface="HelveticaNeueLT Std" pitchFamily="34" charset="0"/>
            </a:endParaRPr>
          </a:p>
        </p:txBody>
      </p:sp>
      <p:sp>
        <p:nvSpPr>
          <p:cNvPr id="54" name="Rectangle 53"/>
          <p:cNvSpPr/>
          <p:nvPr/>
        </p:nvSpPr>
        <p:spPr>
          <a:xfrm>
            <a:off x="4989514" y="2842034"/>
            <a:ext cx="89992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WPK900-1-0-GB</a:t>
            </a:r>
            <a:endParaRPr lang="en-ZA" sz="700" b="1" dirty="0">
              <a:solidFill>
                <a:schemeClr val="bg1">
                  <a:lumMod val="50000"/>
                </a:schemeClr>
              </a:solidFill>
              <a:latin typeface="HelveticaNeueLT Std" pitchFamily="34" charset="0"/>
            </a:endParaRPr>
          </a:p>
        </p:txBody>
      </p:sp>
      <p:sp>
        <p:nvSpPr>
          <p:cNvPr id="58" name="Rectangle 57"/>
          <p:cNvSpPr/>
          <p:nvPr/>
        </p:nvSpPr>
        <p:spPr>
          <a:xfrm>
            <a:off x="4989511" y="2984910"/>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WKM900-1-0-GB</a:t>
            </a:r>
            <a:endParaRPr lang="en-ZA" sz="700" b="1" dirty="0">
              <a:solidFill>
                <a:schemeClr val="bg1">
                  <a:lumMod val="50000"/>
                </a:schemeClr>
              </a:solidFill>
              <a:latin typeface="HelveticaNeueLT Std" pitchFamily="34" charset="0"/>
            </a:endParaRPr>
          </a:p>
        </p:txBody>
      </p:sp>
      <p:sp>
        <p:nvSpPr>
          <p:cNvPr id="59" name="Rectangle 58"/>
          <p:cNvSpPr/>
          <p:nvPr/>
        </p:nvSpPr>
        <p:spPr>
          <a:xfrm>
            <a:off x="4989513" y="3127786"/>
            <a:ext cx="888705"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WJB900-1-0-GB</a:t>
            </a:r>
            <a:endParaRPr lang="en-ZA" sz="700" b="1" dirty="0">
              <a:solidFill>
                <a:schemeClr val="bg1">
                  <a:lumMod val="50000"/>
                </a:schemeClr>
              </a:solidFill>
              <a:latin typeface="HelveticaNeueLT Std" pitchFamily="34" charset="0"/>
            </a:endParaRPr>
          </a:p>
        </p:txBody>
      </p:sp>
      <p:sp>
        <p:nvSpPr>
          <p:cNvPr id="60" name="Rectangle 59"/>
          <p:cNvSpPr/>
          <p:nvPr/>
        </p:nvSpPr>
        <p:spPr>
          <a:xfrm>
            <a:off x="4989514" y="2556282"/>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WMR900-1-0-GB</a:t>
            </a:r>
            <a:endParaRPr lang="en-ZA" sz="700" b="1" dirty="0">
              <a:solidFill>
                <a:schemeClr val="bg1">
                  <a:lumMod val="50000"/>
                </a:schemeClr>
              </a:solidFill>
              <a:latin typeface="HelveticaNeueLT Std" pitchFamily="34" charset="0"/>
            </a:endParaRPr>
          </a:p>
        </p:txBody>
      </p:sp>
      <p:sp>
        <p:nvSpPr>
          <p:cNvPr id="61" name="Rectangle 60"/>
          <p:cNvSpPr/>
          <p:nvPr/>
        </p:nvSpPr>
        <p:spPr>
          <a:xfrm>
            <a:off x="4989511" y="2699158"/>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WMK900-1-0-GB</a:t>
            </a:r>
            <a:endParaRPr lang="en-ZA" sz="700" b="1" dirty="0">
              <a:solidFill>
                <a:schemeClr val="bg1">
                  <a:lumMod val="50000"/>
                </a:schemeClr>
              </a:solidFill>
              <a:latin typeface="HelveticaNeueLT Std" pitchFamily="34" charset="0"/>
            </a:endParaRPr>
          </a:p>
        </p:txBody>
      </p:sp>
      <p:sp>
        <p:nvSpPr>
          <p:cNvPr id="62" name="Rectangle 61"/>
          <p:cNvSpPr/>
          <p:nvPr/>
        </p:nvSpPr>
        <p:spPr>
          <a:xfrm>
            <a:off x="2410474" y="2413406"/>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MDR900-5-0-GB 9 CORE PIGTAIL VERSION</a:t>
            </a:r>
            <a:endParaRPr lang="en-ZA" sz="700" b="1" dirty="0">
              <a:solidFill>
                <a:schemeClr val="bg1">
                  <a:lumMod val="50000"/>
                </a:schemeClr>
              </a:solidFill>
              <a:latin typeface="HelveticaNeueLT Std" pitchFamily="34" charset="0"/>
            </a:endParaRPr>
          </a:p>
        </p:txBody>
      </p:sp>
      <p:sp>
        <p:nvSpPr>
          <p:cNvPr id="63" name="Rectangle 62"/>
          <p:cNvSpPr/>
          <p:nvPr/>
        </p:nvSpPr>
        <p:spPr>
          <a:xfrm>
            <a:off x="2410473" y="2556282"/>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MDR901-5-0-GB  10 WAY TERMINAL BLOCK VERSION </a:t>
            </a:r>
            <a:endParaRPr lang="en-ZA" sz="700" b="1" dirty="0">
              <a:solidFill>
                <a:schemeClr val="bg1">
                  <a:lumMod val="50000"/>
                </a:schemeClr>
              </a:solidFill>
              <a:latin typeface="HelveticaNeueLT Std" pitchFamily="34" charset="0"/>
            </a:endParaRPr>
          </a:p>
        </p:txBody>
      </p:sp>
      <p:sp>
        <p:nvSpPr>
          <p:cNvPr id="64" name="Rectangle 63"/>
          <p:cNvSpPr/>
          <p:nvPr/>
        </p:nvSpPr>
        <p:spPr>
          <a:xfrm>
            <a:off x="2422412" y="2842034"/>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MDK901-5-0-GB  10 WAY TERMINAL BLOCK VERSION </a:t>
            </a:r>
            <a:endParaRPr lang="en-ZA" sz="700" b="1" dirty="0">
              <a:solidFill>
                <a:schemeClr val="bg1">
                  <a:lumMod val="50000"/>
                </a:schemeClr>
              </a:solidFill>
              <a:latin typeface="HelveticaNeueLT Std" pitchFamily="34" charset="0"/>
            </a:endParaRPr>
          </a:p>
        </p:txBody>
      </p:sp>
      <p:sp>
        <p:nvSpPr>
          <p:cNvPr id="65" name="Rectangle 64"/>
          <p:cNvSpPr/>
          <p:nvPr/>
        </p:nvSpPr>
        <p:spPr>
          <a:xfrm>
            <a:off x="2425688" y="2699158"/>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MDK900-5-0-GB 9 CORE PIGTAIL VERSION</a:t>
            </a:r>
            <a:endParaRPr lang="en-ZA" sz="700" b="1" dirty="0">
              <a:solidFill>
                <a:schemeClr val="bg1">
                  <a:lumMod val="50000"/>
                </a:schemeClr>
              </a:solidFill>
              <a:latin typeface="HelveticaNeueLT Std" pitchFamily="34" charset="0"/>
            </a:endParaRPr>
          </a:p>
        </p:txBody>
      </p:sp>
      <p:sp>
        <p:nvSpPr>
          <p:cNvPr id="66" name="Rectangle 65"/>
          <p:cNvSpPr/>
          <p:nvPr/>
        </p:nvSpPr>
        <p:spPr>
          <a:xfrm>
            <a:off x="6846903" y="2407350"/>
            <a:ext cx="1358384"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ACCORDING to PRICE :IST</a:t>
            </a:r>
            <a:endParaRPr lang="en-ZA" sz="700" b="1" dirty="0">
              <a:solidFill>
                <a:schemeClr val="bg1">
                  <a:lumMod val="50000"/>
                </a:schemeClr>
              </a:solidFill>
              <a:latin typeface="HelveticaNeueLT Std" pitchFamily="34" charset="0"/>
            </a:endParaRPr>
          </a:p>
        </p:txBody>
      </p:sp>
      <p:sp>
        <p:nvSpPr>
          <p:cNvPr id="67" name="Rectangle 66"/>
          <p:cNvSpPr/>
          <p:nvPr/>
        </p:nvSpPr>
        <p:spPr>
          <a:xfrm>
            <a:off x="8775721" y="2407350"/>
            <a:ext cx="864659" cy="208234"/>
          </a:xfrm>
          <a:prstGeom prst="rect">
            <a:avLst/>
          </a:prstGeom>
        </p:spPr>
        <p:txBody>
          <a:bodyPr wrap="none" lIns="99536" tIns="49770" rIns="99536" bIns="49770">
            <a:spAutoFit/>
          </a:bodyPr>
          <a:lstStyle/>
          <a:p>
            <a:r>
              <a:rPr lang="en-US" sz="700" dirty="0" smtClean="0">
                <a:solidFill>
                  <a:schemeClr val="bg1">
                    <a:lumMod val="50000"/>
                  </a:schemeClr>
                </a:solidFill>
                <a:latin typeface="HelveticaNeueLT Std" pitchFamily="34" charset="0"/>
              </a:rPr>
              <a:t>UHF900-1-0-GB</a:t>
            </a:r>
            <a:endParaRPr lang="en-ZA" sz="700" dirty="0">
              <a:solidFill>
                <a:schemeClr val="bg1">
                  <a:lumMod val="50000"/>
                </a:schemeClr>
              </a:solidFill>
              <a:latin typeface="HelveticaNeueLT Std" pitchFamily="34" charset="0"/>
            </a:endParaRPr>
          </a:p>
        </p:txBody>
      </p:sp>
      <p:sp>
        <p:nvSpPr>
          <p:cNvPr id="72" name="Rectangle 71"/>
          <p:cNvSpPr/>
          <p:nvPr/>
        </p:nvSpPr>
        <p:spPr>
          <a:xfrm>
            <a:off x="8847162" y="2335913"/>
            <a:ext cx="1357322"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p>
        </p:txBody>
      </p:sp>
      <p:grpSp>
        <p:nvGrpSpPr>
          <p:cNvPr id="75" name="Group 74"/>
          <p:cNvGrpSpPr/>
          <p:nvPr/>
        </p:nvGrpSpPr>
        <p:grpSpPr>
          <a:xfrm>
            <a:off x="7204090" y="2621665"/>
            <a:ext cx="1050608" cy="1751015"/>
            <a:chOff x="7061212" y="2851937"/>
            <a:chExt cx="1285884" cy="2143140"/>
          </a:xfrm>
        </p:grpSpPr>
        <p:pic>
          <p:nvPicPr>
            <p:cNvPr id="70" name="Picture 69" descr="Sagem Family.jpg"/>
            <p:cNvPicPr>
              <a:picLocks noChangeAspect="1"/>
            </p:cNvPicPr>
            <p:nvPr/>
          </p:nvPicPr>
          <p:blipFill>
            <a:blip r:embed="rId12" cstate="print"/>
            <a:stretch>
              <a:fillRect/>
            </a:stretch>
          </p:blipFill>
          <p:spPr>
            <a:xfrm>
              <a:off x="7132649" y="4095717"/>
              <a:ext cx="1143009" cy="899360"/>
            </a:xfrm>
            <a:prstGeom prst="rect">
              <a:avLst/>
            </a:prstGeom>
          </p:spPr>
        </p:pic>
        <p:pic>
          <p:nvPicPr>
            <p:cNvPr id="71" name="Picture 70" descr="BMTA copy.tif"/>
            <p:cNvPicPr>
              <a:picLocks noChangeAspect="1"/>
            </p:cNvPicPr>
            <p:nvPr/>
          </p:nvPicPr>
          <p:blipFill>
            <a:blip r:embed="rId13" cstate="print"/>
            <a:stretch>
              <a:fillRect/>
            </a:stretch>
          </p:blipFill>
          <p:spPr>
            <a:xfrm>
              <a:off x="7418402" y="2851937"/>
              <a:ext cx="573706" cy="614477"/>
            </a:xfrm>
            <a:prstGeom prst="rect">
              <a:avLst/>
            </a:prstGeom>
          </p:spPr>
        </p:pic>
        <p:pic>
          <p:nvPicPr>
            <p:cNvPr id="73" name="Picture 72" descr="36_New_Products_Nitgen_ProductShot.jpg"/>
            <p:cNvPicPr>
              <a:picLocks noChangeAspect="1"/>
            </p:cNvPicPr>
            <p:nvPr/>
          </p:nvPicPr>
          <p:blipFill>
            <a:blip r:embed="rId14" cstate="print"/>
            <a:stretch>
              <a:fillRect/>
            </a:stretch>
          </p:blipFill>
          <p:spPr>
            <a:xfrm>
              <a:off x="7061212" y="3423441"/>
              <a:ext cx="1285884" cy="621408"/>
            </a:xfrm>
            <a:prstGeom prst="rect">
              <a:avLst/>
            </a:prstGeom>
          </p:spPr>
        </p:pic>
      </p:grpSp>
      <p:pic>
        <p:nvPicPr>
          <p:cNvPr id="74" name="Picture 73" descr="biometric.jpg"/>
          <p:cNvPicPr>
            <a:picLocks noChangeAspect="1"/>
          </p:cNvPicPr>
          <p:nvPr/>
        </p:nvPicPr>
        <p:blipFill>
          <a:blip r:embed="rId15" cstate="print"/>
          <a:stretch>
            <a:fillRect/>
          </a:stretch>
        </p:blipFill>
        <p:spPr>
          <a:xfrm>
            <a:off x="6918338" y="4264740"/>
            <a:ext cx="1785950" cy="1601831"/>
          </a:xfrm>
          <a:prstGeom prst="rect">
            <a:avLst/>
          </a:prstGeom>
        </p:spPr>
      </p:pic>
      <p:cxnSp>
        <p:nvCxnSpPr>
          <p:cNvPr id="69" name="Straight Connector 68"/>
          <p:cNvCxnSpPr/>
          <p:nvPr/>
        </p:nvCxnSpPr>
        <p:spPr>
          <a:xfrm>
            <a:off x="988982"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703625"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561014"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83" name="Picture 82" descr="IXP400i Logo.png"/>
          <p:cNvPicPr>
            <a:picLocks noChangeAspect="1"/>
          </p:cNvPicPr>
          <p:nvPr/>
        </p:nvPicPr>
        <p:blipFill>
          <a:blip r:embed="rId16" cstate="print"/>
          <a:stretch>
            <a:fillRect/>
          </a:stretch>
        </p:blipFill>
        <p:spPr>
          <a:xfrm>
            <a:off x="9047848" y="5364807"/>
            <a:ext cx="1340691" cy="2014388"/>
          </a:xfrm>
          <a:prstGeom prst="rect">
            <a:avLst/>
          </a:prstGeom>
        </p:spPr>
      </p:pic>
      <p:sp>
        <p:nvSpPr>
          <p:cNvPr id="68" name="TextBox 67"/>
          <p:cNvSpPr txBox="1"/>
          <p:nvPr/>
        </p:nvSpPr>
        <p:spPr>
          <a:xfrm>
            <a:off x="1962324" y="315913"/>
            <a:ext cx="547255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Readers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78" name="Picture 77" descr="home.jpg">
            <a:hlinkClick r:id="rId17" action="ppaction://hlinksldjump"/>
          </p:cNvPr>
          <p:cNvPicPr>
            <a:picLocks noChangeAspect="1"/>
          </p:cNvPicPr>
          <p:nvPr/>
        </p:nvPicPr>
        <p:blipFill>
          <a:blip r:embed="rId18" cstate="print"/>
          <a:stretch>
            <a:fillRect/>
          </a:stretch>
        </p:blipFill>
        <p:spPr>
          <a:xfrm>
            <a:off x="8850418" y="548680"/>
            <a:ext cx="1680858" cy="228344"/>
          </a:xfrm>
          <a:prstGeom prst="rect">
            <a:avLst/>
          </a:prstGeom>
        </p:spPr>
      </p:pic>
      <p:pic>
        <p:nvPicPr>
          <p:cNvPr id="81" name="Picture 80">
            <a:hlinkClick r:id="rId17" action="ppaction://hlinksldjump"/>
          </p:cNvPr>
          <p:cNvPicPr>
            <a:picLocks noChangeAspect="1"/>
          </p:cNvPicPr>
          <p:nvPr/>
        </p:nvPicPr>
        <p:blipFill>
          <a:blip r:embed="rId19"/>
          <a:stretch>
            <a:fillRect/>
          </a:stretch>
        </p:blipFill>
        <p:spPr>
          <a:xfrm>
            <a:off x="9982921" y="505677"/>
            <a:ext cx="264749" cy="234664"/>
          </a:xfrm>
          <a:prstGeom prst="rect">
            <a:avLst/>
          </a:prstGeom>
        </p:spPr>
      </p:pic>
    </p:spTree>
    <p:extLst>
      <p:ext uri="{BB962C8B-B14F-4D97-AF65-F5344CB8AC3E}">
        <p14:creationId xmlns:p14="http://schemas.microsoft.com/office/powerpoint/2010/main" val="158089538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ome.jpg">
            <a:hlinkClick r:id="rId2" action="ppaction://hlinksldjump"/>
          </p:cNvPr>
          <p:cNvPicPr>
            <a:picLocks noChangeAspect="1"/>
          </p:cNvPicPr>
          <p:nvPr/>
        </p:nvPicPr>
        <p:blipFill>
          <a:blip r:embed="rId3" cstate="print"/>
          <a:stretch>
            <a:fillRect/>
          </a:stretch>
        </p:blipFill>
        <p:spPr>
          <a:xfrm>
            <a:off x="8850418" y="548680"/>
            <a:ext cx="1680858" cy="228344"/>
          </a:xfrm>
          <a:prstGeom prst="rect">
            <a:avLst/>
          </a:prstGeom>
        </p:spPr>
      </p:pic>
      <p:pic>
        <p:nvPicPr>
          <p:cNvPr id="16" name="Picture 15">
            <a:hlinkClick r:id="rId2" action="ppaction://hlinksldjump"/>
          </p:cNvPr>
          <p:cNvPicPr>
            <a:picLocks noChangeAspect="1"/>
          </p:cNvPicPr>
          <p:nvPr/>
        </p:nvPicPr>
        <p:blipFill>
          <a:blip r:embed="rId4"/>
          <a:stretch>
            <a:fillRect/>
          </a:stretch>
        </p:blipFill>
        <p:spPr>
          <a:xfrm>
            <a:off x="9982921" y="505677"/>
            <a:ext cx="264749" cy="234664"/>
          </a:xfrm>
          <a:prstGeom prst="rect">
            <a:avLst/>
          </a:prstGeom>
        </p:spPr>
      </p:pic>
      <p:pic>
        <p:nvPicPr>
          <p:cNvPr id="7" name="Picture 6" descr="IXP400i Logo.png"/>
          <p:cNvPicPr>
            <a:picLocks noChangeAspect="1"/>
          </p:cNvPicPr>
          <p:nvPr/>
        </p:nvPicPr>
        <p:blipFill>
          <a:blip r:embed="rId5" cstate="print"/>
          <a:stretch>
            <a:fillRect/>
          </a:stretch>
        </p:blipFill>
        <p:spPr>
          <a:xfrm>
            <a:off x="3906540" y="2268463"/>
            <a:ext cx="2867667" cy="4308669"/>
          </a:xfrm>
          <a:prstGeom prst="rect">
            <a:avLst/>
          </a:prstGeom>
        </p:spPr>
      </p:pic>
    </p:spTree>
    <p:extLst>
      <p:ext uri="{BB962C8B-B14F-4D97-AF65-F5344CB8AC3E}">
        <p14:creationId xmlns:p14="http://schemas.microsoft.com/office/powerpoint/2010/main" val="268529472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93"/>
          <p:cNvSpPr/>
          <p:nvPr/>
        </p:nvSpPr>
        <p:spPr>
          <a:xfrm>
            <a:off x="417479" y="1764407"/>
            <a:ext cx="9858444" cy="4143405"/>
          </a:xfrm>
          <a:prstGeom prst="roundRect">
            <a:avLst>
              <a:gd name="adj" fmla="val 53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a:p>
        </p:txBody>
      </p:sp>
      <p:sp>
        <p:nvSpPr>
          <p:cNvPr id="69" name="Rectangle 68"/>
          <p:cNvSpPr/>
          <p:nvPr/>
        </p:nvSpPr>
        <p:spPr>
          <a:xfrm>
            <a:off x="6846903" y="2407350"/>
            <a:ext cx="1358384"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ACCORDING to PRICE :IST</a:t>
            </a:r>
            <a:endParaRPr lang="en-ZA" sz="700" b="1" dirty="0">
              <a:solidFill>
                <a:schemeClr val="bg1">
                  <a:lumMod val="50000"/>
                </a:schemeClr>
              </a:solidFill>
              <a:latin typeface="HelveticaNeueLT Std" pitchFamily="34" charset="0"/>
            </a:endParaRPr>
          </a:p>
        </p:txBody>
      </p:sp>
      <p:grpSp>
        <p:nvGrpSpPr>
          <p:cNvPr id="71" name="Group 70"/>
          <p:cNvGrpSpPr/>
          <p:nvPr/>
        </p:nvGrpSpPr>
        <p:grpSpPr>
          <a:xfrm>
            <a:off x="7204090" y="2621665"/>
            <a:ext cx="1050608" cy="1751015"/>
            <a:chOff x="7061212" y="2851937"/>
            <a:chExt cx="1285884" cy="2143140"/>
          </a:xfrm>
        </p:grpSpPr>
        <p:pic>
          <p:nvPicPr>
            <p:cNvPr id="72" name="Picture 71" descr="Sagem Family.jpg"/>
            <p:cNvPicPr>
              <a:picLocks noChangeAspect="1"/>
            </p:cNvPicPr>
            <p:nvPr/>
          </p:nvPicPr>
          <p:blipFill>
            <a:blip r:embed="rId3" cstate="print"/>
            <a:stretch>
              <a:fillRect/>
            </a:stretch>
          </p:blipFill>
          <p:spPr>
            <a:xfrm>
              <a:off x="7132649" y="4095717"/>
              <a:ext cx="1143009" cy="899360"/>
            </a:xfrm>
            <a:prstGeom prst="rect">
              <a:avLst/>
            </a:prstGeom>
          </p:spPr>
        </p:pic>
        <p:pic>
          <p:nvPicPr>
            <p:cNvPr id="73" name="Picture 72" descr="BMTA copy.tif"/>
            <p:cNvPicPr>
              <a:picLocks noChangeAspect="1"/>
            </p:cNvPicPr>
            <p:nvPr/>
          </p:nvPicPr>
          <p:blipFill>
            <a:blip r:embed="rId4" cstate="print"/>
            <a:stretch>
              <a:fillRect/>
            </a:stretch>
          </p:blipFill>
          <p:spPr>
            <a:xfrm>
              <a:off x="7418402" y="2851937"/>
              <a:ext cx="573706" cy="614477"/>
            </a:xfrm>
            <a:prstGeom prst="rect">
              <a:avLst/>
            </a:prstGeom>
          </p:spPr>
        </p:pic>
        <p:pic>
          <p:nvPicPr>
            <p:cNvPr id="74" name="Picture 73" descr="36_New_Products_Nitgen_ProductShot.jpg"/>
            <p:cNvPicPr>
              <a:picLocks noChangeAspect="1"/>
            </p:cNvPicPr>
            <p:nvPr/>
          </p:nvPicPr>
          <p:blipFill>
            <a:blip r:embed="rId5" cstate="print"/>
            <a:stretch>
              <a:fillRect/>
            </a:stretch>
          </p:blipFill>
          <p:spPr>
            <a:xfrm>
              <a:off x="7061212" y="3423441"/>
              <a:ext cx="1285884" cy="621408"/>
            </a:xfrm>
            <a:prstGeom prst="rect">
              <a:avLst/>
            </a:prstGeom>
          </p:spPr>
        </p:pic>
      </p:grpSp>
      <p:pic>
        <p:nvPicPr>
          <p:cNvPr id="75" name="Picture 74" descr="biometric.jpg"/>
          <p:cNvPicPr>
            <a:picLocks noChangeAspect="1"/>
          </p:cNvPicPr>
          <p:nvPr/>
        </p:nvPicPr>
        <p:blipFill>
          <a:blip r:embed="rId6" cstate="print"/>
          <a:stretch>
            <a:fillRect/>
          </a:stretch>
        </p:blipFill>
        <p:spPr>
          <a:xfrm>
            <a:off x="6918338" y="4264740"/>
            <a:ext cx="1785950" cy="1601831"/>
          </a:xfrm>
          <a:prstGeom prst="rect">
            <a:avLst/>
          </a:prstGeom>
        </p:spPr>
      </p:pic>
      <p:sp>
        <p:nvSpPr>
          <p:cNvPr id="20" name="TextBox 19"/>
          <p:cNvSpPr txBox="1"/>
          <p:nvPr/>
        </p:nvSpPr>
        <p:spPr>
          <a:xfrm>
            <a:off x="2346308" y="1907289"/>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50" name="Straight Connector 49"/>
          <p:cNvCxnSpPr/>
          <p:nvPr/>
        </p:nvCxnSpPr>
        <p:spPr>
          <a:xfrm rot="16200000" flipH="1">
            <a:off x="560752" y="3766659"/>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Page 1 Antenna readers copy.jpg"/>
          <p:cNvPicPr>
            <a:picLocks noChangeAspect="1"/>
          </p:cNvPicPr>
          <p:nvPr/>
        </p:nvPicPr>
        <p:blipFill>
          <a:blip r:embed="rId7" cstate="print"/>
          <a:stretch>
            <a:fillRect/>
          </a:stretch>
        </p:blipFill>
        <p:spPr>
          <a:xfrm>
            <a:off x="558802" y="3836111"/>
            <a:ext cx="1716064" cy="686426"/>
          </a:xfrm>
          <a:prstGeom prst="rect">
            <a:avLst/>
          </a:prstGeom>
        </p:spPr>
      </p:pic>
      <p:pic>
        <p:nvPicPr>
          <p:cNvPr id="55" name="Picture 54" descr="Wiegand Family.jpg"/>
          <p:cNvPicPr>
            <a:picLocks noChangeAspect="1"/>
          </p:cNvPicPr>
          <p:nvPr/>
        </p:nvPicPr>
        <p:blipFill>
          <a:blip r:embed="rId8" cstate="print"/>
          <a:stretch>
            <a:fillRect/>
          </a:stretch>
        </p:blipFill>
        <p:spPr>
          <a:xfrm>
            <a:off x="5056584" y="3764676"/>
            <a:ext cx="1611226" cy="928469"/>
          </a:xfrm>
          <a:prstGeom prst="rect">
            <a:avLst/>
          </a:prstGeom>
        </p:spPr>
      </p:pic>
      <p:pic>
        <p:nvPicPr>
          <p:cNvPr id="56" name="Picture 55" descr="multi discipline readers.jpg"/>
          <p:cNvPicPr>
            <a:picLocks noChangeAspect="1"/>
          </p:cNvPicPr>
          <p:nvPr/>
        </p:nvPicPr>
        <p:blipFill>
          <a:blip r:embed="rId9" cstate="print"/>
          <a:stretch>
            <a:fillRect/>
          </a:stretch>
        </p:blipFill>
        <p:spPr>
          <a:xfrm>
            <a:off x="3417874" y="3879791"/>
            <a:ext cx="428628" cy="900827"/>
          </a:xfrm>
          <a:prstGeom prst="rect">
            <a:avLst/>
          </a:prstGeom>
        </p:spPr>
      </p:pic>
      <p:sp>
        <p:nvSpPr>
          <p:cNvPr id="57" name="TextBox 56"/>
          <p:cNvSpPr txBox="1"/>
          <p:nvPr/>
        </p:nvSpPr>
        <p:spPr>
          <a:xfrm>
            <a:off x="4632324" y="1907288"/>
            <a:ext cx="2000265" cy="439091"/>
          </a:xfrm>
          <a:prstGeom prst="rect">
            <a:avLst/>
          </a:prstGeom>
          <a:noFill/>
        </p:spPr>
        <p:txBody>
          <a:bodyPr wrap="square" lIns="99536" tIns="49770" rIns="99536" bIns="49770" rtlCol="0">
            <a:spAutoFit/>
          </a:bodyPr>
          <a:lstStyle/>
          <a:p>
            <a:r>
              <a:rPr lang="en-ZA" sz="2200" dirty="0" smtClean="0">
                <a:latin typeface="HelveticaNeueLT Std"/>
              </a:rPr>
              <a:t>     </a:t>
            </a:r>
            <a:endParaRPr lang="en-ZA" sz="1400" b="1" dirty="0">
              <a:solidFill>
                <a:schemeClr val="tx1">
                  <a:lumMod val="65000"/>
                  <a:lumOff val="35000"/>
                </a:schemeClr>
              </a:solidFill>
              <a:latin typeface="HelveticaNeueLT Std"/>
            </a:endParaRPr>
          </a:p>
        </p:txBody>
      </p:sp>
      <p:cxnSp>
        <p:nvCxnSpPr>
          <p:cNvPr id="85" name="Straight Connector 84"/>
          <p:cNvCxnSpPr/>
          <p:nvPr/>
        </p:nvCxnSpPr>
        <p:spPr>
          <a:xfrm rot="16200000" flipH="1">
            <a:off x="3132516" y="3765865"/>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989904" y="3765072"/>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6990170" y="3764280"/>
            <a:ext cx="3571106" cy="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7" name="Picture 26" descr="titles readers copy.jpg"/>
          <p:cNvPicPr>
            <a:picLocks noChangeAspect="1"/>
          </p:cNvPicPr>
          <p:nvPr/>
        </p:nvPicPr>
        <p:blipFill>
          <a:blip r:embed="rId10" cstate="print"/>
          <a:stretch>
            <a:fillRect/>
          </a:stretch>
        </p:blipFill>
        <p:spPr>
          <a:xfrm>
            <a:off x="488916" y="1835850"/>
            <a:ext cx="9725253" cy="638254"/>
          </a:xfrm>
          <a:prstGeom prst="rect">
            <a:avLst/>
          </a:prstGeom>
        </p:spPr>
      </p:pic>
      <p:pic>
        <p:nvPicPr>
          <p:cNvPr id="29" name="Picture 28" descr="Page 1 Vehicle Entry Readers Image.jpg"/>
          <p:cNvPicPr>
            <a:picLocks noChangeAspect="1"/>
          </p:cNvPicPr>
          <p:nvPr/>
        </p:nvPicPr>
        <p:blipFill>
          <a:blip r:embed="rId11" cstate="print"/>
          <a:stretch>
            <a:fillRect/>
          </a:stretch>
        </p:blipFill>
        <p:spPr>
          <a:xfrm>
            <a:off x="9132915" y="3320104"/>
            <a:ext cx="954644" cy="655312"/>
          </a:xfrm>
          <a:prstGeom prst="rect">
            <a:avLst/>
          </a:prstGeom>
        </p:spPr>
      </p:pic>
      <p:pic>
        <p:nvPicPr>
          <p:cNvPr id="30" name="Picture 29" descr="antenna readers text.png"/>
          <p:cNvPicPr>
            <a:picLocks noChangeAspect="1"/>
          </p:cNvPicPr>
          <p:nvPr/>
        </p:nvPicPr>
        <p:blipFill>
          <a:blip r:embed="rId12" cstate="print"/>
          <a:stretch>
            <a:fillRect/>
          </a:stretch>
        </p:blipFill>
        <p:spPr>
          <a:xfrm>
            <a:off x="488916" y="4836242"/>
            <a:ext cx="1785950" cy="1385088"/>
          </a:xfrm>
          <a:prstGeom prst="rect">
            <a:avLst/>
          </a:prstGeom>
        </p:spPr>
      </p:pic>
      <p:pic>
        <p:nvPicPr>
          <p:cNvPr id="32" name="Picture 31" descr="multidiscipline readers text.png"/>
          <p:cNvPicPr>
            <a:picLocks noChangeAspect="1"/>
          </p:cNvPicPr>
          <p:nvPr/>
        </p:nvPicPr>
        <p:blipFill>
          <a:blip r:embed="rId13" cstate="print"/>
          <a:stretch>
            <a:fillRect/>
          </a:stretch>
        </p:blipFill>
        <p:spPr>
          <a:xfrm>
            <a:off x="2489180" y="4851013"/>
            <a:ext cx="2286016" cy="1370321"/>
          </a:xfrm>
          <a:prstGeom prst="rect">
            <a:avLst/>
          </a:prstGeom>
        </p:spPr>
      </p:pic>
      <p:pic>
        <p:nvPicPr>
          <p:cNvPr id="34" name="Picture 33" descr="wiegand readers text.png"/>
          <p:cNvPicPr>
            <a:picLocks noChangeAspect="1"/>
          </p:cNvPicPr>
          <p:nvPr/>
        </p:nvPicPr>
        <p:blipFill>
          <a:blip r:embed="rId14" cstate="print"/>
          <a:stretch>
            <a:fillRect/>
          </a:stretch>
        </p:blipFill>
        <p:spPr>
          <a:xfrm>
            <a:off x="5060948" y="4864008"/>
            <a:ext cx="2237256" cy="1341091"/>
          </a:xfrm>
          <a:prstGeom prst="rect">
            <a:avLst/>
          </a:prstGeom>
        </p:spPr>
      </p:pic>
      <p:sp>
        <p:nvSpPr>
          <p:cNvPr id="40" name="Rectangle 39"/>
          <p:cNvSpPr/>
          <p:nvPr/>
        </p:nvSpPr>
        <p:spPr>
          <a:xfrm>
            <a:off x="488918"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XTT901-1-0-GB</a:t>
            </a:r>
            <a:endParaRPr lang="en-ZA" sz="700" b="1" dirty="0">
              <a:solidFill>
                <a:schemeClr val="bg1">
                  <a:lumMod val="50000"/>
                </a:schemeClr>
              </a:solidFill>
              <a:latin typeface="HelveticaNeueLT Std" pitchFamily="34" charset="0"/>
            </a:endParaRPr>
          </a:p>
        </p:txBody>
      </p:sp>
      <p:sp>
        <p:nvSpPr>
          <p:cNvPr id="41" name="Rectangle 40"/>
          <p:cNvSpPr/>
          <p:nvPr/>
        </p:nvSpPr>
        <p:spPr>
          <a:xfrm>
            <a:off x="503906" y="255628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XTT902-1-0-GB</a:t>
            </a:r>
            <a:endParaRPr lang="en-ZA" sz="700" b="1" dirty="0">
              <a:solidFill>
                <a:schemeClr val="bg1">
                  <a:lumMod val="50000"/>
                </a:schemeClr>
              </a:solidFill>
              <a:latin typeface="HelveticaNeueLT Std" pitchFamily="34" charset="0"/>
            </a:endParaRPr>
          </a:p>
        </p:txBody>
      </p:sp>
      <p:sp>
        <p:nvSpPr>
          <p:cNvPr id="42" name="Rectangle 41"/>
          <p:cNvSpPr/>
          <p:nvPr/>
        </p:nvSpPr>
        <p:spPr>
          <a:xfrm>
            <a:off x="488918" y="269915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XTT903-1-0-GB</a:t>
            </a:r>
            <a:endParaRPr lang="en-ZA" sz="700" b="1" dirty="0">
              <a:solidFill>
                <a:schemeClr val="bg1">
                  <a:lumMod val="50000"/>
                </a:schemeClr>
              </a:solidFill>
              <a:latin typeface="HelveticaNeueLT Std" pitchFamily="34" charset="0"/>
            </a:endParaRPr>
          </a:p>
        </p:txBody>
      </p:sp>
      <p:sp>
        <p:nvSpPr>
          <p:cNvPr id="43" name="Rectangle 42"/>
          <p:cNvSpPr/>
          <p:nvPr/>
        </p:nvSpPr>
        <p:spPr>
          <a:xfrm>
            <a:off x="488918" y="2842034"/>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XTT904-1-0-GB</a:t>
            </a:r>
            <a:endParaRPr lang="en-ZA" sz="700" b="1" dirty="0">
              <a:solidFill>
                <a:schemeClr val="bg1">
                  <a:lumMod val="50000"/>
                </a:schemeClr>
              </a:solidFill>
              <a:latin typeface="HelveticaNeueLT Std" pitchFamily="34" charset="0"/>
            </a:endParaRPr>
          </a:p>
        </p:txBody>
      </p:sp>
      <p:sp>
        <p:nvSpPr>
          <p:cNvPr id="44" name="Rectangle 43"/>
          <p:cNvSpPr/>
          <p:nvPr/>
        </p:nvSpPr>
        <p:spPr>
          <a:xfrm>
            <a:off x="488918" y="2984910"/>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XTT905-1-0-GB</a:t>
            </a:r>
            <a:endParaRPr lang="en-ZA" sz="700" b="1" dirty="0">
              <a:solidFill>
                <a:schemeClr val="bg1">
                  <a:lumMod val="50000"/>
                </a:schemeClr>
              </a:solidFill>
              <a:latin typeface="HelveticaNeueLT Std" pitchFamily="34" charset="0"/>
            </a:endParaRPr>
          </a:p>
        </p:txBody>
      </p:sp>
      <p:sp>
        <p:nvSpPr>
          <p:cNvPr id="45" name="Rectangle 44"/>
          <p:cNvSpPr/>
          <p:nvPr/>
        </p:nvSpPr>
        <p:spPr>
          <a:xfrm>
            <a:off x="488918" y="313384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XTT906-1-0-GB</a:t>
            </a:r>
            <a:endParaRPr lang="en-ZA" sz="700" b="1" dirty="0">
              <a:solidFill>
                <a:schemeClr val="bg1">
                  <a:lumMod val="50000"/>
                </a:schemeClr>
              </a:solidFill>
              <a:latin typeface="HelveticaNeueLT Std" pitchFamily="34" charset="0"/>
            </a:endParaRPr>
          </a:p>
        </p:txBody>
      </p:sp>
      <p:sp>
        <p:nvSpPr>
          <p:cNvPr id="46" name="Rectangle 45"/>
          <p:cNvSpPr/>
          <p:nvPr/>
        </p:nvSpPr>
        <p:spPr>
          <a:xfrm>
            <a:off x="488918" y="3270662"/>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XTT907-1-0-GB</a:t>
            </a:r>
            <a:endParaRPr lang="en-ZA" sz="700" b="1" dirty="0">
              <a:solidFill>
                <a:schemeClr val="bg1">
                  <a:lumMod val="50000"/>
                </a:schemeClr>
              </a:solidFill>
              <a:latin typeface="HelveticaNeueLT Std" pitchFamily="34" charset="0"/>
            </a:endParaRPr>
          </a:p>
        </p:txBody>
      </p:sp>
      <p:sp>
        <p:nvSpPr>
          <p:cNvPr id="47" name="Rectangle 46"/>
          <p:cNvSpPr/>
          <p:nvPr/>
        </p:nvSpPr>
        <p:spPr>
          <a:xfrm>
            <a:off x="1417612" y="2413406"/>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XTT950-1-0-GB</a:t>
            </a:r>
            <a:endParaRPr lang="en-ZA" sz="700" b="1" dirty="0">
              <a:solidFill>
                <a:schemeClr val="bg1">
                  <a:lumMod val="50000"/>
                </a:schemeClr>
              </a:solidFill>
              <a:latin typeface="HelveticaNeueLT Std" pitchFamily="34" charset="0"/>
            </a:endParaRPr>
          </a:p>
        </p:txBody>
      </p:sp>
      <p:sp>
        <p:nvSpPr>
          <p:cNvPr id="48" name="Rectangle 47"/>
          <p:cNvSpPr/>
          <p:nvPr/>
        </p:nvSpPr>
        <p:spPr>
          <a:xfrm>
            <a:off x="488918" y="3413538"/>
            <a:ext cx="859851"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XTT909-1-0-GB</a:t>
            </a:r>
            <a:endParaRPr lang="en-ZA" sz="700" b="1" dirty="0">
              <a:solidFill>
                <a:schemeClr val="bg1">
                  <a:lumMod val="50000"/>
                </a:schemeClr>
              </a:solidFill>
              <a:latin typeface="HelveticaNeueLT Std" pitchFamily="34" charset="0"/>
            </a:endParaRPr>
          </a:p>
        </p:txBody>
      </p:sp>
      <p:sp>
        <p:nvSpPr>
          <p:cNvPr id="49" name="Rectangle 48"/>
          <p:cNvSpPr/>
          <p:nvPr/>
        </p:nvSpPr>
        <p:spPr>
          <a:xfrm>
            <a:off x="1417612" y="2562338"/>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XTT951-1-0-GB</a:t>
            </a:r>
            <a:endParaRPr lang="en-ZA" sz="700" b="1" dirty="0">
              <a:solidFill>
                <a:schemeClr val="bg1">
                  <a:lumMod val="50000"/>
                </a:schemeClr>
              </a:solidFill>
              <a:latin typeface="HelveticaNeueLT Std" pitchFamily="34" charset="0"/>
            </a:endParaRPr>
          </a:p>
        </p:txBody>
      </p:sp>
      <p:sp>
        <p:nvSpPr>
          <p:cNvPr id="51" name="Rectangle 50"/>
          <p:cNvSpPr/>
          <p:nvPr/>
        </p:nvSpPr>
        <p:spPr>
          <a:xfrm>
            <a:off x="1417612" y="2705213"/>
            <a:ext cx="85985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XTT952-1-0-GB</a:t>
            </a:r>
            <a:endParaRPr lang="en-ZA" sz="700" b="1" dirty="0">
              <a:solidFill>
                <a:schemeClr val="bg1">
                  <a:lumMod val="50000"/>
                </a:schemeClr>
              </a:solidFill>
              <a:latin typeface="HelveticaNeueLT Std" pitchFamily="34" charset="0"/>
            </a:endParaRPr>
          </a:p>
        </p:txBody>
      </p:sp>
      <p:sp>
        <p:nvSpPr>
          <p:cNvPr id="52" name="Rectangle 51"/>
          <p:cNvSpPr/>
          <p:nvPr/>
        </p:nvSpPr>
        <p:spPr>
          <a:xfrm>
            <a:off x="4989511" y="2413406"/>
            <a:ext cx="899925"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WPR900-1-0-GB</a:t>
            </a:r>
            <a:endParaRPr lang="en-ZA" sz="700" b="1" dirty="0">
              <a:solidFill>
                <a:schemeClr val="bg1">
                  <a:lumMod val="50000"/>
                </a:schemeClr>
              </a:solidFill>
              <a:latin typeface="HelveticaNeueLT Std" pitchFamily="34" charset="0"/>
            </a:endParaRPr>
          </a:p>
        </p:txBody>
      </p:sp>
      <p:sp>
        <p:nvSpPr>
          <p:cNvPr id="54" name="Rectangle 53"/>
          <p:cNvSpPr/>
          <p:nvPr/>
        </p:nvSpPr>
        <p:spPr>
          <a:xfrm>
            <a:off x="4989514" y="2842034"/>
            <a:ext cx="89992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WPK900-1-0-GB</a:t>
            </a:r>
            <a:endParaRPr lang="en-ZA" sz="700" b="1" dirty="0">
              <a:solidFill>
                <a:schemeClr val="bg1">
                  <a:lumMod val="50000"/>
                </a:schemeClr>
              </a:solidFill>
              <a:latin typeface="HelveticaNeueLT Std" pitchFamily="34" charset="0"/>
            </a:endParaRPr>
          </a:p>
        </p:txBody>
      </p:sp>
      <p:sp>
        <p:nvSpPr>
          <p:cNvPr id="58" name="Rectangle 57"/>
          <p:cNvSpPr/>
          <p:nvPr/>
        </p:nvSpPr>
        <p:spPr>
          <a:xfrm>
            <a:off x="4989511" y="2984910"/>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WKM900-1-0-GB</a:t>
            </a:r>
            <a:endParaRPr lang="en-ZA" sz="700" b="1" dirty="0">
              <a:solidFill>
                <a:schemeClr val="bg1">
                  <a:lumMod val="50000"/>
                </a:schemeClr>
              </a:solidFill>
              <a:latin typeface="HelveticaNeueLT Std" pitchFamily="34" charset="0"/>
            </a:endParaRPr>
          </a:p>
        </p:txBody>
      </p:sp>
      <p:sp>
        <p:nvSpPr>
          <p:cNvPr id="59" name="Rectangle 58"/>
          <p:cNvSpPr/>
          <p:nvPr/>
        </p:nvSpPr>
        <p:spPr>
          <a:xfrm>
            <a:off x="4989513" y="3127786"/>
            <a:ext cx="888705"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WJB900-1-0-GB</a:t>
            </a:r>
            <a:endParaRPr lang="en-ZA" sz="700" b="1" dirty="0">
              <a:solidFill>
                <a:schemeClr val="bg1">
                  <a:lumMod val="50000"/>
                </a:schemeClr>
              </a:solidFill>
              <a:latin typeface="HelveticaNeueLT Std" pitchFamily="34" charset="0"/>
            </a:endParaRPr>
          </a:p>
        </p:txBody>
      </p:sp>
      <p:sp>
        <p:nvSpPr>
          <p:cNvPr id="60" name="Rectangle 59"/>
          <p:cNvSpPr/>
          <p:nvPr/>
        </p:nvSpPr>
        <p:spPr>
          <a:xfrm>
            <a:off x="4989514" y="2556282"/>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WMR900-1-0-GB</a:t>
            </a:r>
            <a:endParaRPr lang="en-ZA" sz="700" b="1" dirty="0">
              <a:solidFill>
                <a:schemeClr val="bg1">
                  <a:lumMod val="50000"/>
                </a:schemeClr>
              </a:solidFill>
              <a:latin typeface="HelveticaNeueLT Std" pitchFamily="34" charset="0"/>
            </a:endParaRPr>
          </a:p>
        </p:txBody>
      </p:sp>
      <p:sp>
        <p:nvSpPr>
          <p:cNvPr id="61" name="Rectangle 60"/>
          <p:cNvSpPr/>
          <p:nvPr/>
        </p:nvSpPr>
        <p:spPr>
          <a:xfrm>
            <a:off x="4989511" y="2699158"/>
            <a:ext cx="922367" cy="208234"/>
          </a:xfrm>
          <a:prstGeom prst="rect">
            <a:avLst/>
          </a:prstGeom>
        </p:spPr>
        <p:txBody>
          <a:bodyPr wrap="none" lIns="99536" tIns="49770" rIns="99536" bIns="49770">
            <a:spAutoFit/>
          </a:bodyPr>
          <a:lstStyle/>
          <a:p>
            <a:r>
              <a:rPr lang="en-US" sz="700" b="1" dirty="0">
                <a:solidFill>
                  <a:schemeClr val="bg1">
                    <a:lumMod val="50000"/>
                  </a:schemeClr>
                </a:solidFill>
                <a:latin typeface="HelveticaNeueLT Std" pitchFamily="34" charset="0"/>
              </a:rPr>
              <a:t>WMK900-1-0-GB</a:t>
            </a:r>
            <a:endParaRPr lang="en-ZA" sz="700" b="1" dirty="0">
              <a:solidFill>
                <a:schemeClr val="bg1">
                  <a:lumMod val="50000"/>
                </a:schemeClr>
              </a:solidFill>
              <a:latin typeface="HelveticaNeueLT Std" pitchFamily="34" charset="0"/>
            </a:endParaRPr>
          </a:p>
        </p:txBody>
      </p:sp>
      <p:sp>
        <p:nvSpPr>
          <p:cNvPr id="62" name="Rectangle 61"/>
          <p:cNvSpPr/>
          <p:nvPr/>
        </p:nvSpPr>
        <p:spPr>
          <a:xfrm>
            <a:off x="2410474" y="2413406"/>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MDR900-5-0-GB 9 CORE PIGTAIL VERSION</a:t>
            </a:r>
            <a:endParaRPr lang="en-ZA" sz="700" b="1" dirty="0">
              <a:solidFill>
                <a:schemeClr val="bg1">
                  <a:lumMod val="50000"/>
                </a:schemeClr>
              </a:solidFill>
              <a:latin typeface="HelveticaNeueLT Std" pitchFamily="34" charset="0"/>
            </a:endParaRPr>
          </a:p>
        </p:txBody>
      </p:sp>
      <p:sp>
        <p:nvSpPr>
          <p:cNvPr id="63" name="Rectangle 62"/>
          <p:cNvSpPr/>
          <p:nvPr/>
        </p:nvSpPr>
        <p:spPr>
          <a:xfrm>
            <a:off x="2410473" y="2556282"/>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MDR901-5-0-GB  10 WAY TERMINAL BLOCK VERSION </a:t>
            </a:r>
            <a:endParaRPr lang="en-ZA" sz="700" b="1" dirty="0">
              <a:solidFill>
                <a:schemeClr val="bg1">
                  <a:lumMod val="50000"/>
                </a:schemeClr>
              </a:solidFill>
              <a:latin typeface="HelveticaNeueLT Std" pitchFamily="34" charset="0"/>
            </a:endParaRPr>
          </a:p>
        </p:txBody>
      </p:sp>
      <p:sp>
        <p:nvSpPr>
          <p:cNvPr id="64" name="Rectangle 63"/>
          <p:cNvSpPr/>
          <p:nvPr/>
        </p:nvSpPr>
        <p:spPr>
          <a:xfrm>
            <a:off x="2422412" y="2842034"/>
            <a:ext cx="2567048"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MDK901-5-0-GB  10 WAY TERMINAL BLOCK VERSION </a:t>
            </a:r>
            <a:endParaRPr lang="en-ZA" sz="700" b="1" dirty="0">
              <a:solidFill>
                <a:schemeClr val="bg1">
                  <a:lumMod val="50000"/>
                </a:schemeClr>
              </a:solidFill>
              <a:latin typeface="HelveticaNeueLT Std" pitchFamily="34" charset="0"/>
            </a:endParaRPr>
          </a:p>
        </p:txBody>
      </p:sp>
      <p:sp>
        <p:nvSpPr>
          <p:cNvPr id="65" name="Rectangle 64"/>
          <p:cNvSpPr/>
          <p:nvPr/>
        </p:nvSpPr>
        <p:spPr>
          <a:xfrm>
            <a:off x="2425688" y="2699158"/>
            <a:ext cx="2063705"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MDK900-5-0-GB 9 CORE PIGTAIL VERSION</a:t>
            </a:r>
            <a:endParaRPr lang="en-ZA" sz="700" b="1" dirty="0">
              <a:solidFill>
                <a:schemeClr val="bg1">
                  <a:lumMod val="50000"/>
                </a:schemeClr>
              </a:solidFill>
              <a:latin typeface="HelveticaNeueLT Std" pitchFamily="34" charset="0"/>
            </a:endParaRPr>
          </a:p>
        </p:txBody>
      </p:sp>
      <p:sp>
        <p:nvSpPr>
          <p:cNvPr id="67" name="Rectangle 66"/>
          <p:cNvSpPr/>
          <p:nvPr/>
        </p:nvSpPr>
        <p:spPr>
          <a:xfrm>
            <a:off x="8775721" y="2407350"/>
            <a:ext cx="875881" cy="208234"/>
          </a:xfrm>
          <a:prstGeom prst="rect">
            <a:avLst/>
          </a:prstGeom>
        </p:spPr>
        <p:txBody>
          <a:bodyPr wrap="none" lIns="99536" tIns="49770" rIns="99536" bIns="49770">
            <a:spAutoFit/>
          </a:bodyPr>
          <a:lstStyle/>
          <a:p>
            <a:r>
              <a:rPr lang="en-US" sz="700" b="1" dirty="0" smtClean="0">
                <a:solidFill>
                  <a:schemeClr val="bg1">
                    <a:lumMod val="50000"/>
                  </a:schemeClr>
                </a:solidFill>
                <a:latin typeface="HelveticaNeueLT Std" pitchFamily="34" charset="0"/>
              </a:rPr>
              <a:t>UHF900-1-0-GB</a:t>
            </a:r>
            <a:endParaRPr lang="en-ZA" sz="700" b="1" dirty="0">
              <a:solidFill>
                <a:schemeClr val="bg1">
                  <a:lumMod val="50000"/>
                </a:schemeClr>
              </a:solidFill>
              <a:latin typeface="HelveticaNeueLT Std" pitchFamily="34" charset="0"/>
            </a:endParaRPr>
          </a:p>
        </p:txBody>
      </p:sp>
      <p:pic>
        <p:nvPicPr>
          <p:cNvPr id="38" name="Picture 37" descr="vehicle entry text.png"/>
          <p:cNvPicPr>
            <a:picLocks noChangeAspect="1"/>
          </p:cNvPicPr>
          <p:nvPr/>
        </p:nvPicPr>
        <p:blipFill>
          <a:blip r:embed="rId15" cstate="print"/>
          <a:stretch>
            <a:fillRect/>
          </a:stretch>
        </p:blipFill>
        <p:spPr>
          <a:xfrm>
            <a:off x="8895927" y="4245252"/>
            <a:ext cx="2237256" cy="1341091"/>
          </a:xfrm>
          <a:prstGeom prst="rect">
            <a:avLst/>
          </a:prstGeom>
        </p:spPr>
      </p:pic>
      <p:cxnSp>
        <p:nvCxnSpPr>
          <p:cNvPr id="70" name="Straight Connector 69"/>
          <p:cNvCxnSpPr/>
          <p:nvPr/>
        </p:nvCxnSpPr>
        <p:spPr>
          <a:xfrm>
            <a:off x="988982"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703625"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561014" y="5193432"/>
            <a:ext cx="1000132"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68" name="Picture 67" descr="IXP400i Logo.png"/>
          <p:cNvPicPr>
            <a:picLocks noChangeAspect="1"/>
          </p:cNvPicPr>
          <p:nvPr/>
        </p:nvPicPr>
        <p:blipFill>
          <a:blip r:embed="rId16" cstate="print"/>
          <a:stretch>
            <a:fillRect/>
          </a:stretch>
        </p:blipFill>
        <p:spPr>
          <a:xfrm>
            <a:off x="9047848" y="5364807"/>
            <a:ext cx="1340691" cy="2014388"/>
          </a:xfrm>
          <a:prstGeom prst="rect">
            <a:avLst/>
          </a:prstGeom>
        </p:spPr>
      </p:pic>
      <p:sp>
        <p:nvSpPr>
          <p:cNvPr id="78" name="TextBox 77"/>
          <p:cNvSpPr txBox="1"/>
          <p:nvPr/>
        </p:nvSpPr>
        <p:spPr>
          <a:xfrm>
            <a:off x="1962324" y="315913"/>
            <a:ext cx="5472559"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Readers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80" name="Picture 79" descr="home.jpg">
            <a:hlinkClick r:id="rId17" action="ppaction://hlinksldjump"/>
          </p:cNvPr>
          <p:cNvPicPr>
            <a:picLocks noChangeAspect="1"/>
          </p:cNvPicPr>
          <p:nvPr/>
        </p:nvPicPr>
        <p:blipFill>
          <a:blip r:embed="rId18" cstate="print"/>
          <a:stretch>
            <a:fillRect/>
          </a:stretch>
        </p:blipFill>
        <p:spPr>
          <a:xfrm>
            <a:off x="8850418" y="548680"/>
            <a:ext cx="1680858" cy="228344"/>
          </a:xfrm>
          <a:prstGeom prst="rect">
            <a:avLst/>
          </a:prstGeom>
        </p:spPr>
      </p:pic>
      <p:pic>
        <p:nvPicPr>
          <p:cNvPr id="81" name="Picture 80">
            <a:hlinkClick r:id="rId17" action="ppaction://hlinksldjump"/>
          </p:cNvPr>
          <p:cNvPicPr>
            <a:picLocks noChangeAspect="1"/>
          </p:cNvPicPr>
          <p:nvPr/>
        </p:nvPicPr>
        <p:blipFill>
          <a:blip r:embed="rId19"/>
          <a:stretch>
            <a:fillRect/>
          </a:stretch>
        </p:blipFill>
        <p:spPr>
          <a:xfrm>
            <a:off x="9982921" y="505677"/>
            <a:ext cx="264749" cy="234664"/>
          </a:xfrm>
          <a:prstGeom prst="rect">
            <a:avLst/>
          </a:prstGeom>
        </p:spPr>
      </p:pic>
    </p:spTree>
    <p:extLst>
      <p:ext uri="{BB962C8B-B14F-4D97-AF65-F5344CB8AC3E}">
        <p14:creationId xmlns:p14="http://schemas.microsoft.com/office/powerpoint/2010/main" val="158089538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910" y="6212448"/>
            <a:ext cx="1763382" cy="54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910" y="4653960"/>
            <a:ext cx="2205514" cy="54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061080" y="4270436"/>
            <a:ext cx="3286148" cy="1239304"/>
          </a:xfrm>
          <a:prstGeom prst="rect">
            <a:avLst/>
          </a:prstGeom>
          <a:noFill/>
        </p:spPr>
        <p:txBody>
          <a:bodyPr wrap="square" lIns="99556" tIns="49779" rIns="99556" bIns="49779" rtlCol="0">
            <a:spAutoFit/>
          </a:bodyPr>
          <a:lstStyle/>
          <a:p>
            <a:r>
              <a:rPr lang="en-ZA" sz="1600" dirty="0" smtClean="0">
                <a:solidFill>
                  <a:schemeClr val="tx1">
                    <a:lumMod val="65000"/>
                    <a:lumOff val="35000"/>
                  </a:schemeClr>
                </a:solidFill>
                <a:latin typeface="HelveticaNeueLT Std" pitchFamily="34" charset="0"/>
                <a:ea typeface="Kozuka Gothic Pro R" pitchFamily="34" charset="-128"/>
                <a:cs typeface="Calibri" pitchFamily="34" charset="0"/>
              </a:rPr>
              <a:t>variety of tags used in the IXP20 </a:t>
            </a:r>
          </a:p>
          <a:p>
            <a:r>
              <a:rPr lang="en-ZA" sz="1600" b="1" dirty="0" smtClean="0">
                <a:solidFill>
                  <a:schemeClr val="tx1">
                    <a:lumMod val="65000"/>
                    <a:lumOff val="35000"/>
                  </a:schemeClr>
                </a:solidFill>
                <a:latin typeface="HelveticaNeueLT Std" pitchFamily="34" charset="0"/>
                <a:ea typeface="Kozuka Gothic Pro R" pitchFamily="34" charset="-128"/>
                <a:cs typeface="Calibri" pitchFamily="34" charset="0"/>
              </a:rPr>
              <a:t>access </a:t>
            </a:r>
            <a:r>
              <a:rPr lang="en-ZA" sz="16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control</a:t>
            </a:r>
            <a:r>
              <a:rPr lang="en-ZA" sz="1600" b="1" dirty="0" smtClean="0">
                <a:solidFill>
                  <a:schemeClr val="tx1">
                    <a:lumMod val="65000"/>
                    <a:lumOff val="35000"/>
                  </a:schemeClr>
                </a:solidFill>
                <a:latin typeface="HelveticaNeueLT Std" pitchFamily="34" charset="0"/>
                <a:ea typeface="Kozuka Gothic Pro R" pitchFamily="34" charset="-128"/>
                <a:cs typeface="Calibri" pitchFamily="34" charset="0"/>
              </a:rPr>
              <a:t> system</a:t>
            </a:r>
          </a:p>
          <a:p>
            <a:r>
              <a:rPr lang="en-ZA" sz="1400" dirty="0" smtClean="0">
                <a:solidFill>
                  <a:schemeClr val="tx1">
                    <a:lumMod val="65000"/>
                    <a:lumOff val="35000"/>
                  </a:schemeClr>
                </a:solidFill>
                <a:latin typeface="HelveticaNeueLT Std" pitchFamily="34" charset="0"/>
                <a:ea typeface="Kozuka Gothic Pro R" pitchFamily="34" charset="-128"/>
                <a:cs typeface="Calibri" pitchFamily="34" charset="0"/>
              </a:rPr>
              <a:t> </a:t>
            </a:r>
          </a:p>
          <a:p>
            <a:endParaRPr lang="en-ZA" sz="1400" dirty="0">
              <a:solidFill>
                <a:schemeClr val="tx1">
                  <a:lumMod val="65000"/>
                  <a:lumOff val="35000"/>
                </a:schemeClr>
              </a:solidFill>
              <a:latin typeface="HelveticaNeueLT Std" pitchFamily="34" charset="0"/>
              <a:ea typeface="Kozuka Gothic Pro R" pitchFamily="34" charset="-128"/>
              <a:cs typeface="Calibri" pitchFamily="34" charset="0"/>
            </a:endParaRPr>
          </a:p>
          <a:p>
            <a:r>
              <a:rPr lang="en-ZA" sz="1400" dirty="0" smtClean="0">
                <a:solidFill>
                  <a:schemeClr val="tx1">
                    <a:lumMod val="65000"/>
                    <a:lumOff val="35000"/>
                  </a:schemeClr>
                </a:solidFill>
                <a:latin typeface="HelveticaNeueLT Std" pitchFamily="34" charset="0"/>
                <a:ea typeface="Kozuka Gothic Pro R" pitchFamily="34" charset="-128"/>
                <a:cs typeface="Calibri" pitchFamily="34" charset="0"/>
              </a:rPr>
              <a:t> </a:t>
            </a:r>
          </a:p>
        </p:txBody>
      </p:sp>
      <p:grpSp>
        <p:nvGrpSpPr>
          <p:cNvPr id="29" name="Group 28"/>
          <p:cNvGrpSpPr/>
          <p:nvPr/>
        </p:nvGrpSpPr>
        <p:grpSpPr>
          <a:xfrm>
            <a:off x="1417610" y="2484487"/>
            <a:ext cx="7906471" cy="1541629"/>
            <a:chOff x="-294091" y="2888909"/>
            <a:chExt cx="9261094" cy="1805758"/>
          </a:xfrm>
        </p:grpSpPr>
        <p:pic>
          <p:nvPicPr>
            <p:cNvPr id="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271195">
              <a:off x="7363617" y="2888909"/>
              <a:ext cx="1603386" cy="1805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extrusionH="76200">
              <a:extrusionClr>
                <a:schemeClr val="bg1"/>
              </a:extrusionClr>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9783" y="3278980"/>
              <a:ext cx="972834" cy="1258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extrusionH="76200">
              <a:extrusionClr>
                <a:schemeClr val="bg1"/>
              </a:extrusionClr>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776628">
              <a:off x="5671361" y="3360930"/>
              <a:ext cx="1464481" cy="966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extrusionH="76200">
              <a:extrusionClr>
                <a:schemeClr val="bg1"/>
              </a:extrusionClr>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754316" y="3730337"/>
              <a:ext cx="1022390" cy="69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extrusionH="76200">
              <a:extrusionClr>
                <a:schemeClr val="bg1"/>
              </a:extrusionClr>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8823" y="3326236"/>
              <a:ext cx="1230589" cy="1260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extrusionH="76200">
              <a:extrusionClr>
                <a:schemeClr val="bg1"/>
              </a:extrusionClr>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4091" y="3280567"/>
              <a:ext cx="1997453" cy="131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Credit Card printed.png"/>
            <p:cNvPicPr>
              <a:picLocks noChangeAspect="1"/>
            </p:cNvPicPr>
            <p:nvPr/>
          </p:nvPicPr>
          <p:blipFill>
            <a:blip r:embed="rId11" cstate="print"/>
            <a:stretch>
              <a:fillRect/>
            </a:stretch>
          </p:blipFill>
          <p:spPr>
            <a:xfrm>
              <a:off x="1774800" y="3280565"/>
              <a:ext cx="2017640" cy="1285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7" name="TextBox 36"/>
          <p:cNvSpPr txBox="1"/>
          <p:nvPr/>
        </p:nvSpPr>
        <p:spPr>
          <a:xfrm>
            <a:off x="1962324" y="315913"/>
            <a:ext cx="6408662"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Tags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40" name="Picture 39" descr="IXP400i Logo.png"/>
          <p:cNvPicPr>
            <a:picLocks noChangeAspect="1"/>
          </p:cNvPicPr>
          <p:nvPr/>
        </p:nvPicPr>
        <p:blipFill>
          <a:blip r:embed="rId12" cstate="print"/>
          <a:stretch>
            <a:fillRect/>
          </a:stretch>
        </p:blipFill>
        <p:spPr>
          <a:xfrm>
            <a:off x="9047848" y="5364807"/>
            <a:ext cx="1340691" cy="2014388"/>
          </a:xfrm>
          <a:prstGeom prst="rect">
            <a:avLst/>
          </a:prstGeom>
        </p:spPr>
      </p:pic>
      <p:pic>
        <p:nvPicPr>
          <p:cNvPr id="18" name="Picture 17" descr="home.jpg">
            <a:hlinkClick r:id="rId13" action="ppaction://hlinksldjump"/>
          </p:cNvPr>
          <p:cNvPicPr>
            <a:picLocks noChangeAspect="1"/>
          </p:cNvPicPr>
          <p:nvPr/>
        </p:nvPicPr>
        <p:blipFill>
          <a:blip r:embed="rId14" cstate="print"/>
          <a:stretch>
            <a:fillRect/>
          </a:stretch>
        </p:blipFill>
        <p:spPr>
          <a:xfrm>
            <a:off x="8850418" y="548680"/>
            <a:ext cx="1680858" cy="228344"/>
          </a:xfrm>
          <a:prstGeom prst="rect">
            <a:avLst/>
          </a:prstGeom>
        </p:spPr>
      </p:pic>
      <p:pic>
        <p:nvPicPr>
          <p:cNvPr id="19" name="Picture 18">
            <a:hlinkClick r:id="rId13" action="ppaction://hlinksldjump"/>
          </p:cNvPr>
          <p:cNvPicPr>
            <a:picLocks noChangeAspect="1"/>
          </p:cNvPicPr>
          <p:nvPr/>
        </p:nvPicPr>
        <p:blipFill>
          <a:blip r:embed="rId1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1470644838"/>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XP400i Logo.png"/>
          <p:cNvPicPr>
            <a:picLocks noChangeAspect="1"/>
          </p:cNvPicPr>
          <p:nvPr/>
        </p:nvPicPr>
        <p:blipFill>
          <a:blip r:embed="rId2" cstate="print"/>
          <a:stretch>
            <a:fillRect/>
          </a:stretch>
        </p:blipFill>
        <p:spPr>
          <a:xfrm>
            <a:off x="3775064" y="2351871"/>
            <a:ext cx="3305505" cy="4966523"/>
          </a:xfrm>
          <a:prstGeom prst="rect">
            <a:avLst/>
          </a:prstGeom>
        </p:spPr>
      </p:pic>
      <p:pic>
        <p:nvPicPr>
          <p:cNvPr id="5" name="Picture 4"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6" name="Picture 5">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XP400i introduction copy.png"/>
          <p:cNvPicPr>
            <a:picLocks noChangeAspect="1"/>
          </p:cNvPicPr>
          <p:nvPr/>
        </p:nvPicPr>
        <p:blipFill>
          <a:blip r:embed="rId2" cstate="print"/>
          <a:stretch>
            <a:fillRect/>
          </a:stretch>
        </p:blipFill>
        <p:spPr>
          <a:xfrm>
            <a:off x="417479" y="1115576"/>
            <a:ext cx="9858444" cy="5545375"/>
          </a:xfrm>
          <a:prstGeom prst="rect">
            <a:avLst/>
          </a:prstGeom>
        </p:spPr>
      </p:pic>
      <p:sp>
        <p:nvSpPr>
          <p:cNvPr id="13" name="TextBox 12"/>
          <p:cNvSpPr txBox="1"/>
          <p:nvPr/>
        </p:nvSpPr>
        <p:spPr>
          <a:xfrm>
            <a:off x="776947" y="3060551"/>
            <a:ext cx="3921681" cy="3332172"/>
          </a:xfrm>
          <a:prstGeom prst="rect">
            <a:avLst/>
          </a:prstGeom>
          <a:noFill/>
        </p:spPr>
        <p:txBody>
          <a:bodyPr wrap="square" lIns="99543" tIns="49773" rIns="99543" bIns="49773" rtlCol="0">
            <a:spAutoFit/>
          </a:bodyPr>
          <a:lstStyle/>
          <a:p>
            <a:r>
              <a:rPr lang="en-ZA" sz="14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Target Market:     </a:t>
            </a: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High Level Enterprise</a:t>
            </a:r>
          </a:p>
          <a:p>
            <a:endPar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marL="1888885" indent="-1888885"/>
            <a:r>
              <a:rPr lang="en-ZA" sz="14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Description:        </a:t>
            </a: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Flagship system for</a:t>
            </a:r>
          </a:p>
          <a:p>
            <a:pPr marL="1888885" indent="-1888885"/>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large enterprises allowing</a:t>
            </a:r>
          </a:p>
          <a:p>
            <a:pPr marL="1888885" indent="-1888885"/>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customised integration.</a:t>
            </a:r>
          </a:p>
          <a:p>
            <a:pPr marL="1888885" indent="-1888885"/>
            <a:endPar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marL="1888885" indent="-1888885"/>
            <a:r>
              <a:rPr lang="en-ZA"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Applications:      </a:t>
            </a:r>
            <a:r>
              <a:rPr lang="en-ZA" sz="14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r>
            <a:br>
              <a:rPr lang="en-ZA" sz="14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br>
            <a:endParaRPr lang="en-ZA" sz="14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marL="1888885" indent="-1888885"/>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IXP400i has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capacity and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ability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to</a:t>
            </a:r>
          </a:p>
          <a:p>
            <a:pPr marL="1888885" indent="-1888885"/>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control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sites of all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sizes and requirements</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Its </a:t>
            </a:r>
          </a:p>
          <a:p>
            <a:pPr marL="1888885" indent="-1888885"/>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industry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leading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flexibility and integration </a:t>
            </a:r>
          </a:p>
          <a:p>
            <a:pPr marL="1888885" indent="-1888885"/>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options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allow it to be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configured to any custom </a:t>
            </a:r>
          </a:p>
          <a:p>
            <a:pPr marL="1888885" indent="-1888885"/>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requirement</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p>
          <a:p>
            <a:pPr marL="1888885" indent="-1888885"/>
            <a:endPar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marL="1888885" indent="-1888885"/>
            <a:endPar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p:txBody>
      </p:sp>
      <p:sp>
        <p:nvSpPr>
          <p:cNvPr id="9" name="TextBox 8"/>
          <p:cNvSpPr txBox="1"/>
          <p:nvPr/>
        </p:nvSpPr>
        <p:spPr>
          <a:xfrm>
            <a:off x="2250405" y="315913"/>
            <a:ext cx="4248423"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Introduction</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7" name="Picture 6"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8" name="Picture 7">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57185394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XP400i introduction copy.png"/>
          <p:cNvPicPr>
            <a:picLocks noChangeAspect="1"/>
          </p:cNvPicPr>
          <p:nvPr/>
        </p:nvPicPr>
        <p:blipFill>
          <a:blip r:embed="rId2" cstate="print"/>
          <a:stretch>
            <a:fillRect/>
          </a:stretch>
        </p:blipFill>
        <p:spPr>
          <a:xfrm>
            <a:off x="417479" y="1115576"/>
            <a:ext cx="9858444" cy="5545375"/>
          </a:xfrm>
          <a:prstGeom prst="rect">
            <a:avLst/>
          </a:prstGeom>
        </p:spPr>
      </p:pic>
      <p:sp>
        <p:nvSpPr>
          <p:cNvPr id="13" name="TextBox 12"/>
          <p:cNvSpPr txBox="1"/>
          <p:nvPr/>
        </p:nvSpPr>
        <p:spPr>
          <a:xfrm>
            <a:off x="664237" y="1385607"/>
            <a:ext cx="4250415" cy="4483256"/>
          </a:xfrm>
          <a:prstGeom prst="rect">
            <a:avLst/>
          </a:prstGeom>
          <a:solidFill>
            <a:schemeClr val="bg1"/>
          </a:solidFill>
        </p:spPr>
        <p:txBody>
          <a:bodyPr wrap="square" lIns="99543" tIns="49773" rIns="99543" bIns="49773" rtlCol="0">
            <a:spAutoFit/>
          </a:bodyPr>
          <a:lstStyle/>
          <a:p>
            <a:pPr>
              <a:spcBef>
                <a:spcPct val="20000"/>
              </a:spcBef>
            </a:pPr>
            <a:r>
              <a:rPr lang="en-US" sz="16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Applications include:</a:t>
            </a:r>
          </a:p>
          <a:p>
            <a:pPr>
              <a:spcBef>
                <a:spcPct val="20000"/>
              </a:spcBef>
            </a:pP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Petrochemical</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University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complexes</a:t>
            </a:r>
          </a:p>
          <a:p>
            <a:pPr>
              <a:spcBef>
                <a:spcPct val="20000"/>
              </a:spcBef>
            </a:pP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Healthcare</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Large Industrial </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Multi-site applications</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Gated communities</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Time and Attendance </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r>
              <a:rPr lang="en-US" sz="1400" dirty="0" err="1">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Centralised</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Remote Site Management</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Production Management</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Multi-site applications</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Gated communities</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Time and Attendance </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r>
              <a:rPr lang="en-US" sz="1400" dirty="0" err="1">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Centralised</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Remote Site Management</a:t>
            </a:r>
          </a:p>
          <a:p>
            <a:pPr>
              <a:spcBef>
                <a:spcPct val="20000"/>
              </a:spcBef>
            </a:pP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Production Management</a:t>
            </a:r>
          </a:p>
          <a:p>
            <a:pPr>
              <a:spcBef>
                <a:spcPct val="20000"/>
              </a:spcBef>
            </a:pPr>
            <a:endPar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a:spcBef>
                <a:spcPct val="20000"/>
              </a:spcBef>
            </a:pP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endPar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p:txBody>
      </p:sp>
      <p:sp>
        <p:nvSpPr>
          <p:cNvPr id="9" name="TextBox 8"/>
          <p:cNvSpPr txBox="1"/>
          <p:nvPr/>
        </p:nvSpPr>
        <p:spPr>
          <a:xfrm>
            <a:off x="2250405" y="315913"/>
            <a:ext cx="4248423"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Introduction</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sp>
        <p:nvSpPr>
          <p:cNvPr id="3" name="TextBox 2"/>
          <p:cNvSpPr txBox="1"/>
          <p:nvPr/>
        </p:nvSpPr>
        <p:spPr>
          <a:xfrm>
            <a:off x="654949" y="5424328"/>
            <a:ext cx="4912611" cy="1118255"/>
          </a:xfrm>
          <a:prstGeom prst="rect">
            <a:avLst/>
          </a:prstGeom>
          <a:noFill/>
        </p:spPr>
        <p:txBody>
          <a:bodyPr wrap="square" rtlCol="0">
            <a:spAutoFit/>
          </a:bodyPr>
          <a:lstStyle/>
          <a:p>
            <a:pPr>
              <a:lnSpc>
                <a:spcPts val="2000"/>
              </a:lnSpc>
            </a:pPr>
            <a:r>
              <a:rPr lang="en-US" sz="1600" b="1" dirty="0" smtClean="0">
                <a:solidFill>
                  <a:schemeClr val="tx1">
                    <a:lumMod val="65000"/>
                    <a:lumOff val="35000"/>
                  </a:schemeClr>
                </a:solidFill>
                <a:latin typeface="Arial" panose="020B0604020202020204" pitchFamily="34" charset="0"/>
                <a:cs typeface="Arial" panose="020B0604020202020204" pitchFamily="34" charset="0"/>
              </a:rPr>
              <a:t>For Control of:</a:t>
            </a:r>
          </a:p>
          <a:p>
            <a:pPr>
              <a:lnSpc>
                <a:spcPts val="2000"/>
              </a:lnSpc>
            </a:pPr>
            <a:r>
              <a:rPr lang="en-US" sz="1400" dirty="0" smtClean="0">
                <a:solidFill>
                  <a:schemeClr val="tx1">
                    <a:lumMod val="65000"/>
                    <a:lumOff val="35000"/>
                  </a:schemeClr>
                </a:solidFill>
                <a:latin typeface="Arial" panose="020B0604020202020204" pitchFamily="34" charset="0"/>
                <a:cs typeface="Arial" panose="020B0604020202020204" pitchFamily="34" charset="0"/>
              </a:rPr>
              <a:t>The </a:t>
            </a:r>
            <a:r>
              <a:rPr lang="en-US" sz="1400" dirty="0">
                <a:solidFill>
                  <a:schemeClr val="tx1">
                    <a:lumMod val="65000"/>
                    <a:lumOff val="35000"/>
                  </a:schemeClr>
                </a:solidFill>
                <a:latin typeface="Arial" panose="020B0604020202020204" pitchFamily="34" charset="0"/>
                <a:cs typeface="Arial" panose="020B0604020202020204" pitchFamily="34" charset="0"/>
              </a:rPr>
              <a:t>flexibility offered through the hardware architecture, variety of compatible reader options and features allow the </a:t>
            </a:r>
            <a:r>
              <a:rPr lang="en-US" sz="1400" dirty="0" smtClean="0">
                <a:solidFill>
                  <a:schemeClr val="tx1">
                    <a:lumMod val="65000"/>
                    <a:lumOff val="35000"/>
                  </a:schemeClr>
                </a:solidFill>
                <a:latin typeface="Arial" panose="020B0604020202020204" pitchFamily="34" charset="0"/>
                <a:cs typeface="Arial" panose="020B0604020202020204" pitchFamily="34" charset="0"/>
              </a:rPr>
              <a:t>IXP400i </a:t>
            </a:r>
            <a:r>
              <a:rPr lang="en-US" sz="1400" dirty="0">
                <a:solidFill>
                  <a:schemeClr val="tx1">
                    <a:lumMod val="65000"/>
                    <a:lumOff val="35000"/>
                  </a:schemeClr>
                </a:solidFill>
                <a:latin typeface="Arial" panose="020B0604020202020204" pitchFamily="34" charset="0"/>
                <a:cs typeface="Arial" panose="020B0604020202020204" pitchFamily="34" charset="0"/>
              </a:rPr>
              <a:t>to be used in a large number of applications.  </a:t>
            </a:r>
            <a:endParaRPr lang="en-US" dirty="0">
              <a:solidFill>
                <a:schemeClr val="tx1">
                  <a:lumMod val="65000"/>
                  <a:lumOff val="35000"/>
                </a:schemeClr>
              </a:solidFill>
            </a:endParaRPr>
          </a:p>
        </p:txBody>
      </p:sp>
      <p:sp>
        <p:nvSpPr>
          <p:cNvPr id="4" name="TextBox 3"/>
          <p:cNvSpPr txBox="1"/>
          <p:nvPr/>
        </p:nvSpPr>
        <p:spPr>
          <a:xfrm>
            <a:off x="5778748" y="5245179"/>
            <a:ext cx="4134108" cy="1415772"/>
          </a:xfrm>
          <a:prstGeom prst="rect">
            <a:avLst/>
          </a:prstGeom>
          <a:noFill/>
        </p:spPr>
        <p:txBody>
          <a:bodyPr wrap="square" rtlCol="0">
            <a:spAutoFit/>
          </a:bodyPr>
          <a:lstStyle/>
          <a:p>
            <a:r>
              <a:rPr lang="en-US" sz="1600" dirty="0">
                <a:solidFill>
                  <a:schemeClr val="tx1">
                    <a:lumMod val="65000"/>
                    <a:lumOff val="35000"/>
                  </a:schemeClr>
                </a:solidFill>
              </a:rPr>
              <a:t>These </a:t>
            </a:r>
            <a:r>
              <a:rPr lang="en-US" sz="1600" dirty="0" smtClean="0">
                <a:solidFill>
                  <a:schemeClr val="tx1">
                    <a:lumMod val="65000"/>
                    <a:lumOff val="35000"/>
                  </a:schemeClr>
                </a:solidFill>
              </a:rPr>
              <a:t>include:</a:t>
            </a:r>
            <a:endParaRPr lang="en-US" sz="1600" dirty="0">
              <a:solidFill>
                <a:schemeClr val="tx1">
                  <a:lumMod val="65000"/>
                  <a:lumOff val="35000"/>
                </a:schemeClr>
              </a:solidFill>
            </a:endParaRPr>
          </a:p>
          <a:p>
            <a:r>
              <a:rPr lang="en-US" sz="1400" dirty="0">
                <a:solidFill>
                  <a:schemeClr val="tx1">
                    <a:lumMod val="65000"/>
                    <a:lumOff val="35000"/>
                  </a:schemeClr>
                </a:solidFill>
              </a:rPr>
              <a:t>•	Staff</a:t>
            </a:r>
          </a:p>
          <a:p>
            <a:r>
              <a:rPr lang="en-US" sz="1400" dirty="0">
                <a:solidFill>
                  <a:schemeClr val="tx1">
                    <a:lumMod val="65000"/>
                    <a:lumOff val="35000"/>
                  </a:schemeClr>
                </a:solidFill>
              </a:rPr>
              <a:t>•	Contractors</a:t>
            </a:r>
          </a:p>
          <a:p>
            <a:r>
              <a:rPr lang="en-US" sz="1400" dirty="0">
                <a:solidFill>
                  <a:schemeClr val="tx1">
                    <a:lumMod val="65000"/>
                    <a:lumOff val="35000"/>
                  </a:schemeClr>
                </a:solidFill>
              </a:rPr>
              <a:t>•	Visitors</a:t>
            </a:r>
          </a:p>
          <a:p>
            <a:r>
              <a:rPr lang="en-US" sz="1400" dirty="0">
                <a:solidFill>
                  <a:schemeClr val="tx1">
                    <a:lumMod val="65000"/>
                    <a:lumOff val="35000"/>
                  </a:schemeClr>
                </a:solidFill>
              </a:rPr>
              <a:t>•	Vehicles</a:t>
            </a:r>
          </a:p>
          <a:p>
            <a:r>
              <a:rPr lang="en-US" sz="1400" dirty="0">
                <a:solidFill>
                  <a:schemeClr val="tx1">
                    <a:lumMod val="65000"/>
                    <a:lumOff val="35000"/>
                  </a:schemeClr>
                </a:solidFill>
              </a:rPr>
              <a:t>•	Time clocking </a:t>
            </a:r>
            <a:r>
              <a:rPr lang="en-US" sz="1400" dirty="0" smtClean="0">
                <a:solidFill>
                  <a:schemeClr val="tx1">
                    <a:lumMod val="65000"/>
                    <a:lumOff val="35000"/>
                  </a:schemeClr>
                </a:solidFill>
              </a:rPr>
              <a:t>using fingerprint</a:t>
            </a:r>
            <a:endParaRPr lang="en-US" dirty="0"/>
          </a:p>
        </p:txBody>
      </p:sp>
      <p:sp>
        <p:nvSpPr>
          <p:cNvPr id="5" name="Rectangle 4"/>
          <p:cNvSpPr/>
          <p:nvPr/>
        </p:nvSpPr>
        <p:spPr>
          <a:xfrm>
            <a:off x="4554612" y="1548383"/>
            <a:ext cx="13681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11" name="Picture 10">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75453668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XP400i introduction copy.png"/>
          <p:cNvPicPr>
            <a:picLocks noChangeAspect="1"/>
          </p:cNvPicPr>
          <p:nvPr/>
        </p:nvPicPr>
        <p:blipFill>
          <a:blip r:embed="rId2" cstate="print"/>
          <a:stretch>
            <a:fillRect/>
          </a:stretch>
        </p:blipFill>
        <p:spPr>
          <a:xfrm>
            <a:off x="417479" y="1115576"/>
            <a:ext cx="9858444" cy="5545375"/>
          </a:xfrm>
          <a:prstGeom prst="rect">
            <a:avLst/>
          </a:prstGeom>
        </p:spPr>
      </p:pic>
      <p:sp>
        <p:nvSpPr>
          <p:cNvPr id="13" name="TextBox 12"/>
          <p:cNvSpPr txBox="1"/>
          <p:nvPr/>
        </p:nvSpPr>
        <p:spPr>
          <a:xfrm>
            <a:off x="666180" y="1476375"/>
            <a:ext cx="5328592" cy="5148054"/>
          </a:xfrm>
          <a:prstGeom prst="rect">
            <a:avLst/>
          </a:prstGeom>
          <a:solidFill>
            <a:schemeClr val="bg1"/>
          </a:solidFill>
        </p:spPr>
        <p:txBody>
          <a:bodyPr wrap="square" lIns="99543" tIns="49773" rIns="99543" bIns="49773" rtlCol="0">
            <a:spAutoFit/>
          </a:bodyPr>
          <a:lstStyle/>
          <a:p>
            <a:r>
              <a:rPr lang="en-ZA" sz="1400" b="1"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STANDARD </a:t>
            </a:r>
            <a:r>
              <a:rPr lang="en-ZA"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FEATURES WITH IXP400i BASE APPLICATION</a:t>
            </a:r>
          </a:p>
          <a:p>
            <a:endPar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Graphical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User Interface for complete site control</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Full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off-line functionality with multi-layer redundancy</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User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Customised Operator Security</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Seamless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Biometric Integration</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Seamless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CCTV Integration </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Building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management</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Random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search </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Dual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Tag Entry for High Security</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Access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Control for Vehicles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Card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Printing Module</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Elevator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Control</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Tracker </a:t>
            </a:r>
            <a:endPar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3rd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Intrusion Alarm Integration </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3rd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Fire or Emergency Integration</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Web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based Employee and Visitor </a:t>
            </a: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enrolment</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Web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based reports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Door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Mode Patterns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Time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Triggered Actions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Event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Triggered Actions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Access Groups</a:t>
            </a:r>
            <a:endParaRPr lang="en-ZA" sz="1400" dirty="0">
              <a:solidFill>
                <a:schemeClr val="tx1">
                  <a:lumMod val="65000"/>
                  <a:lumOff val="35000"/>
                </a:schemeClr>
              </a:solidFill>
              <a:latin typeface="HelveticaNeueLT Std" pitchFamily="34" charset="0"/>
              <a:ea typeface="Kozuka Gothic Pro R" pitchFamily="34" charset="-128"/>
              <a:cs typeface="Calibri" pitchFamily="34" charset="0"/>
            </a:endParaRPr>
          </a:p>
        </p:txBody>
      </p:sp>
      <p:sp>
        <p:nvSpPr>
          <p:cNvPr id="9" name="TextBox 8"/>
          <p:cNvSpPr txBox="1"/>
          <p:nvPr/>
        </p:nvSpPr>
        <p:spPr>
          <a:xfrm>
            <a:off x="2250405" y="315913"/>
            <a:ext cx="4248423"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Features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8" name="Picture 7" descr="IXP400i introduction copy.png"/>
          <p:cNvPicPr>
            <a:picLocks noChangeAspect="1"/>
          </p:cNvPicPr>
          <p:nvPr/>
        </p:nvPicPr>
        <p:blipFill>
          <a:blip r:embed="rId2" cstate="print"/>
          <a:stretch>
            <a:fillRect/>
          </a:stretch>
        </p:blipFill>
        <p:spPr>
          <a:xfrm>
            <a:off x="5961640" y="1332359"/>
            <a:ext cx="4137588" cy="2327393"/>
          </a:xfrm>
          <a:prstGeom prst="rect">
            <a:avLst/>
          </a:prstGeom>
        </p:spPr>
      </p:pic>
      <p:sp>
        <p:nvSpPr>
          <p:cNvPr id="7" name="TextBox 6"/>
          <p:cNvSpPr txBox="1"/>
          <p:nvPr/>
        </p:nvSpPr>
        <p:spPr>
          <a:xfrm>
            <a:off x="5994772" y="3492599"/>
            <a:ext cx="4220764" cy="3101340"/>
          </a:xfrm>
          <a:prstGeom prst="rect">
            <a:avLst/>
          </a:prstGeom>
          <a:solidFill>
            <a:schemeClr val="bg1"/>
          </a:solidFill>
        </p:spPr>
        <p:txBody>
          <a:bodyPr wrap="square" lIns="99543" tIns="49773" rIns="99543" bIns="49773" rtlCol="0">
            <a:spAutoFit/>
          </a:bodyPr>
          <a:lstStyle/>
          <a:p>
            <a:pPr lvl="1">
              <a:lnSpc>
                <a:spcPts val="1800"/>
              </a:lnSpc>
            </a:pPr>
            <a:endPar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Zone routing </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Zone counting </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Configurable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emergency </a:t>
            </a: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unlock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sequence</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Programmable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Holidays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Tag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Programming</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Duress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Codes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Multiple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Tags per </a:t>
            </a:r>
            <a:r>
              <a:rPr lang="en-ZA" sz="1400" dirty="0" err="1">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Tagholder</a:t>
            </a:r>
            <a:endPar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Tag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Suspension Facilities</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Anti-</a:t>
            </a:r>
            <a:r>
              <a:rPr lang="en-ZA" sz="1400" dirty="0" err="1"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passback</a:t>
            </a: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Control</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SQL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Compatible Open Database</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Auto </a:t>
            </a:r>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Hardware Configuration</a:t>
            </a:r>
          </a:p>
          <a:p>
            <a:pPr lvl="1">
              <a:lnSpc>
                <a:spcPts val="1800"/>
              </a:lnSpc>
            </a:pP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TCP/IP Controllers</a:t>
            </a:r>
            <a:endParaRPr lang="en-ZA" sz="1400" dirty="0">
              <a:solidFill>
                <a:schemeClr val="tx1">
                  <a:lumMod val="65000"/>
                  <a:lumOff val="35000"/>
                </a:schemeClr>
              </a:solidFill>
              <a:latin typeface="HelveticaNeueLT Std" pitchFamily="34" charset="0"/>
              <a:ea typeface="Kozuka Gothic Pro R" pitchFamily="34" charset="-128"/>
              <a:cs typeface="Calibri" pitchFamily="34" charset="0"/>
            </a:endParaRPr>
          </a:p>
        </p:txBody>
      </p:sp>
      <p:sp>
        <p:nvSpPr>
          <p:cNvPr id="10" name="Oval 9"/>
          <p:cNvSpPr/>
          <p:nvPr/>
        </p:nvSpPr>
        <p:spPr>
          <a:xfrm>
            <a:off x="810359" y="2052439"/>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1" name="Oval 10"/>
          <p:cNvSpPr/>
          <p:nvPr/>
        </p:nvSpPr>
        <p:spPr>
          <a:xfrm>
            <a:off x="810359" y="2268463"/>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2" name="Oval 11"/>
          <p:cNvSpPr/>
          <p:nvPr/>
        </p:nvSpPr>
        <p:spPr>
          <a:xfrm>
            <a:off x="810359" y="2484487"/>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4" name="Oval 13"/>
          <p:cNvSpPr/>
          <p:nvPr/>
        </p:nvSpPr>
        <p:spPr>
          <a:xfrm>
            <a:off x="810359" y="272362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7" name="Oval 16"/>
          <p:cNvSpPr/>
          <p:nvPr/>
        </p:nvSpPr>
        <p:spPr>
          <a:xfrm>
            <a:off x="810359" y="292957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8" name="Oval 17"/>
          <p:cNvSpPr/>
          <p:nvPr/>
        </p:nvSpPr>
        <p:spPr>
          <a:xfrm>
            <a:off x="810196" y="3179673"/>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19" name="Oval 18"/>
          <p:cNvSpPr/>
          <p:nvPr/>
        </p:nvSpPr>
        <p:spPr>
          <a:xfrm>
            <a:off x="810359" y="342059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0" name="Oval 19"/>
          <p:cNvSpPr/>
          <p:nvPr/>
        </p:nvSpPr>
        <p:spPr>
          <a:xfrm>
            <a:off x="810359" y="3636615"/>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1" name="Oval 20"/>
          <p:cNvSpPr/>
          <p:nvPr/>
        </p:nvSpPr>
        <p:spPr>
          <a:xfrm>
            <a:off x="810359" y="3852639"/>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2" name="Oval 21"/>
          <p:cNvSpPr/>
          <p:nvPr/>
        </p:nvSpPr>
        <p:spPr>
          <a:xfrm>
            <a:off x="810359" y="4091778"/>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4" name="Oval 23"/>
          <p:cNvSpPr/>
          <p:nvPr/>
        </p:nvSpPr>
        <p:spPr>
          <a:xfrm>
            <a:off x="810359" y="4297728"/>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5" name="Oval 24"/>
          <p:cNvSpPr/>
          <p:nvPr/>
        </p:nvSpPr>
        <p:spPr>
          <a:xfrm>
            <a:off x="810196" y="4543235"/>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6" name="Oval 25"/>
          <p:cNvSpPr/>
          <p:nvPr/>
        </p:nvSpPr>
        <p:spPr>
          <a:xfrm>
            <a:off x="810359" y="4788743"/>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7" name="Oval 26"/>
          <p:cNvSpPr/>
          <p:nvPr/>
        </p:nvSpPr>
        <p:spPr>
          <a:xfrm>
            <a:off x="810359" y="5004767"/>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8" name="Oval 27"/>
          <p:cNvSpPr/>
          <p:nvPr/>
        </p:nvSpPr>
        <p:spPr>
          <a:xfrm>
            <a:off x="810359" y="522079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29" name="Oval 28"/>
          <p:cNvSpPr/>
          <p:nvPr/>
        </p:nvSpPr>
        <p:spPr>
          <a:xfrm>
            <a:off x="810359" y="5459930"/>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0" name="Oval 29"/>
          <p:cNvSpPr/>
          <p:nvPr/>
        </p:nvSpPr>
        <p:spPr>
          <a:xfrm>
            <a:off x="810196" y="5672987"/>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1" name="Oval 30"/>
          <p:cNvSpPr/>
          <p:nvPr/>
        </p:nvSpPr>
        <p:spPr>
          <a:xfrm>
            <a:off x="810196" y="592353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3" name="Oval 32"/>
          <p:cNvSpPr/>
          <p:nvPr/>
        </p:nvSpPr>
        <p:spPr>
          <a:xfrm>
            <a:off x="810359" y="614682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4" name="Oval 33"/>
          <p:cNvSpPr/>
          <p:nvPr/>
        </p:nvSpPr>
        <p:spPr>
          <a:xfrm>
            <a:off x="810359" y="6352771"/>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5" name="Oval 34"/>
          <p:cNvSpPr/>
          <p:nvPr/>
        </p:nvSpPr>
        <p:spPr>
          <a:xfrm>
            <a:off x="6210959" y="4073659"/>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6" name="Oval 35"/>
          <p:cNvSpPr/>
          <p:nvPr/>
        </p:nvSpPr>
        <p:spPr>
          <a:xfrm>
            <a:off x="6205869" y="4315606"/>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7" name="Oval 36"/>
          <p:cNvSpPr/>
          <p:nvPr/>
        </p:nvSpPr>
        <p:spPr>
          <a:xfrm>
            <a:off x="6205869" y="4546009"/>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8" name="Oval 37"/>
          <p:cNvSpPr/>
          <p:nvPr/>
        </p:nvSpPr>
        <p:spPr>
          <a:xfrm>
            <a:off x="6205869" y="4784109"/>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39" name="Oval 38"/>
          <p:cNvSpPr/>
          <p:nvPr/>
        </p:nvSpPr>
        <p:spPr>
          <a:xfrm>
            <a:off x="6205869" y="5000133"/>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0" name="Oval 39"/>
          <p:cNvSpPr/>
          <p:nvPr/>
        </p:nvSpPr>
        <p:spPr>
          <a:xfrm>
            <a:off x="6205869" y="5216157"/>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1" name="Oval 40"/>
          <p:cNvSpPr/>
          <p:nvPr/>
        </p:nvSpPr>
        <p:spPr>
          <a:xfrm>
            <a:off x="6207550" y="5460617"/>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2" name="Oval 41"/>
          <p:cNvSpPr/>
          <p:nvPr/>
        </p:nvSpPr>
        <p:spPr>
          <a:xfrm>
            <a:off x="6207387" y="5673674"/>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3" name="Oval 42"/>
          <p:cNvSpPr/>
          <p:nvPr/>
        </p:nvSpPr>
        <p:spPr>
          <a:xfrm>
            <a:off x="6207387" y="5924218"/>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4" name="Oval 43"/>
          <p:cNvSpPr/>
          <p:nvPr/>
        </p:nvSpPr>
        <p:spPr>
          <a:xfrm>
            <a:off x="6207550" y="6147508"/>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5" name="Oval 44"/>
          <p:cNvSpPr/>
          <p:nvPr/>
        </p:nvSpPr>
        <p:spPr>
          <a:xfrm>
            <a:off x="6207550" y="6353458"/>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sp>
        <p:nvSpPr>
          <p:cNvPr id="46" name="Oval 45"/>
          <p:cNvSpPr/>
          <p:nvPr/>
        </p:nvSpPr>
        <p:spPr>
          <a:xfrm>
            <a:off x="6210796" y="3857635"/>
            <a:ext cx="71845" cy="69041"/>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solidFill>
                <a:srgbClr val="EA8B00"/>
              </a:solidFill>
            </a:endParaRPr>
          </a:p>
        </p:txBody>
      </p:sp>
      <p:pic>
        <p:nvPicPr>
          <p:cNvPr id="47" name="Picture 46"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48" name="Picture 47">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40090691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XP400i introduction copy.png"/>
          <p:cNvPicPr>
            <a:picLocks noChangeAspect="1"/>
          </p:cNvPicPr>
          <p:nvPr/>
        </p:nvPicPr>
        <p:blipFill>
          <a:blip r:embed="rId2" cstate="print"/>
          <a:stretch>
            <a:fillRect/>
          </a:stretch>
        </p:blipFill>
        <p:spPr>
          <a:xfrm>
            <a:off x="417479" y="1115576"/>
            <a:ext cx="9858444" cy="5545375"/>
          </a:xfrm>
          <a:prstGeom prst="rect">
            <a:avLst/>
          </a:prstGeom>
        </p:spPr>
      </p:pic>
      <p:sp>
        <p:nvSpPr>
          <p:cNvPr id="13" name="TextBox 12"/>
          <p:cNvSpPr txBox="1"/>
          <p:nvPr/>
        </p:nvSpPr>
        <p:spPr>
          <a:xfrm>
            <a:off x="666180" y="1332359"/>
            <a:ext cx="5328592" cy="2039510"/>
          </a:xfrm>
          <a:prstGeom prst="rect">
            <a:avLst/>
          </a:prstGeom>
          <a:solidFill>
            <a:schemeClr val="bg1"/>
          </a:solidFill>
        </p:spPr>
        <p:txBody>
          <a:bodyPr wrap="square" lIns="99543" tIns="49773" rIns="99543" bIns="49773" rtlCol="0">
            <a:spAutoFit/>
          </a:bodyPr>
          <a:lstStyle/>
          <a:p>
            <a:r>
              <a:rPr lang="en-ZA"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OPTIONAL FEATURES</a:t>
            </a:r>
          </a:p>
          <a:p>
            <a:endParaRPr lang="en-ZA"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SQL Server (upgrade for engine)</a:t>
            </a: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SQL Server (upgrade for access)</a:t>
            </a: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CCTV Integration </a:t>
            </a: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Biometrics Integration </a:t>
            </a: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Intrusion Alarm Integration </a:t>
            </a: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SMS Integration </a:t>
            </a:r>
          </a:p>
          <a:p>
            <a:r>
              <a:rPr lang="en-ZA"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Virtual </a:t>
            </a:r>
            <a:r>
              <a:rPr lang="en-ZA"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I/O</a:t>
            </a:r>
            <a:endParaRPr lang="en-ZA" sz="1400" dirty="0">
              <a:solidFill>
                <a:schemeClr val="tx1">
                  <a:lumMod val="65000"/>
                  <a:lumOff val="35000"/>
                </a:schemeClr>
              </a:solidFill>
              <a:latin typeface="HelveticaNeueLT Std" pitchFamily="34" charset="0"/>
              <a:ea typeface="Kozuka Gothic Pro R" pitchFamily="34" charset="-128"/>
              <a:cs typeface="Calibri" pitchFamily="34" charset="0"/>
            </a:endParaRPr>
          </a:p>
        </p:txBody>
      </p:sp>
      <p:sp>
        <p:nvSpPr>
          <p:cNvPr id="9" name="TextBox 8"/>
          <p:cNvSpPr txBox="1"/>
          <p:nvPr/>
        </p:nvSpPr>
        <p:spPr>
          <a:xfrm>
            <a:off x="2250405" y="315913"/>
            <a:ext cx="4248423"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Features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sp>
        <p:nvSpPr>
          <p:cNvPr id="8" name="TextBox 7"/>
          <p:cNvSpPr txBox="1"/>
          <p:nvPr/>
        </p:nvSpPr>
        <p:spPr>
          <a:xfrm>
            <a:off x="671582" y="3710421"/>
            <a:ext cx="4243070" cy="2901285"/>
          </a:xfrm>
          <a:prstGeom prst="rect">
            <a:avLst/>
          </a:prstGeom>
          <a:solidFill>
            <a:schemeClr val="bg1"/>
          </a:solidFill>
        </p:spPr>
        <p:txBody>
          <a:bodyPr wrap="square" lIns="99543" tIns="49773" rIns="99543" bIns="49773" rtlCol="0">
            <a:spAutoFit/>
          </a:bodyPr>
          <a:lstStyle/>
          <a:p>
            <a:r>
              <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WHY THE IXP400i IS THE SYSTEM FOR YOU</a:t>
            </a:r>
          </a:p>
          <a:p>
            <a:endPar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IXP400i has built a name in the market as the solution system.  Its </a:t>
            </a:r>
            <a:r>
              <a:rPr lang="en-US" sz="1400" dirty="0" err="1">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customisable</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event and action driven foundation and extensive feature set allows the system to be setup to solve the most complex site requirements.  </a:t>
            </a:r>
          </a:p>
          <a:p>
            <a:endPar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In addition the list of integration options available in the system and factory developed integrations help create this powerful platform that allows the seamless linking of 3rd party systems and devices to create a single logon approach to security. </a:t>
            </a:r>
            <a:endPar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p:txBody>
      </p:sp>
      <p:sp>
        <p:nvSpPr>
          <p:cNvPr id="2" name="TextBox 1"/>
          <p:cNvSpPr txBox="1"/>
          <p:nvPr/>
        </p:nvSpPr>
        <p:spPr>
          <a:xfrm>
            <a:off x="5183019" y="5868863"/>
            <a:ext cx="4824536" cy="1277273"/>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IXP400i is a class-leading solution that will meet your budgetary and site requirements while offering an excellent return on investment.</a:t>
            </a:r>
          </a:p>
          <a:p>
            <a:r>
              <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p>
          <a:p>
            <a:endParaRPr lang="en-US" dirty="0"/>
          </a:p>
        </p:txBody>
      </p:sp>
      <p:pic>
        <p:nvPicPr>
          <p:cNvPr id="10" name="Picture 9"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11" name="Picture 10">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304839910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XP400i introduction copy.png"/>
          <p:cNvPicPr>
            <a:picLocks noChangeAspect="1"/>
          </p:cNvPicPr>
          <p:nvPr/>
        </p:nvPicPr>
        <p:blipFill>
          <a:blip r:embed="rId2" cstate="print"/>
          <a:stretch>
            <a:fillRect/>
          </a:stretch>
        </p:blipFill>
        <p:spPr>
          <a:xfrm>
            <a:off x="417479" y="1115576"/>
            <a:ext cx="9858444" cy="5545375"/>
          </a:xfrm>
          <a:prstGeom prst="rect">
            <a:avLst/>
          </a:prstGeom>
        </p:spPr>
      </p:pic>
      <p:sp>
        <p:nvSpPr>
          <p:cNvPr id="13" name="TextBox 12"/>
          <p:cNvSpPr txBox="1"/>
          <p:nvPr/>
        </p:nvSpPr>
        <p:spPr>
          <a:xfrm>
            <a:off x="594172" y="1332359"/>
            <a:ext cx="5328592" cy="2039510"/>
          </a:xfrm>
          <a:prstGeom prst="rect">
            <a:avLst/>
          </a:prstGeom>
          <a:solidFill>
            <a:schemeClr val="bg1"/>
          </a:solidFill>
        </p:spPr>
        <p:txBody>
          <a:bodyPr wrap="square" lIns="99543" tIns="49773" rIns="99543" bIns="49773" rtlCol="0">
            <a:spAutoFit/>
          </a:bodyPr>
          <a:lstStyle/>
          <a:p>
            <a:r>
              <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INTEGRATION PLATFORM</a:t>
            </a:r>
          </a:p>
          <a:p>
            <a:endPar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IXP400i has been designed to be the base for an integrated solution.  The IXP400i embraces the concept of a single logon </a:t>
            </a: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approach to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security management</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p>
          <a:p>
            <a:endPar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Regardless of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complimentary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system that is added to the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IXP400i backbone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software is able to be configured to offer a seamless interconnection to the 3rd party solution. </a:t>
            </a:r>
            <a:endPar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p:txBody>
      </p:sp>
      <p:sp>
        <p:nvSpPr>
          <p:cNvPr id="9" name="TextBox 8"/>
          <p:cNvSpPr txBox="1"/>
          <p:nvPr/>
        </p:nvSpPr>
        <p:spPr>
          <a:xfrm>
            <a:off x="1890316" y="315913"/>
            <a:ext cx="4248423"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Integration Platform</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sp>
        <p:nvSpPr>
          <p:cNvPr id="2" name="TextBox 1"/>
          <p:cNvSpPr txBox="1"/>
          <p:nvPr/>
        </p:nvSpPr>
        <p:spPr>
          <a:xfrm>
            <a:off x="594172" y="3492599"/>
            <a:ext cx="4104456" cy="2462213"/>
          </a:xfrm>
          <a:prstGeom prst="rect">
            <a:avLst/>
          </a:prstGeom>
          <a:noFill/>
        </p:spPr>
        <p:txBody>
          <a:bodyPr wrap="square" rtlCol="0">
            <a:spAutoFit/>
          </a:bodyPr>
          <a:lstStyle/>
          <a:p>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This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interconnectivity offers a level of control that will elevate your security solution to an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r>
            <a:b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b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all-encompassing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management environment.</a:t>
            </a: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a:t>
            </a:r>
          </a:p>
          <a:p>
            <a:r>
              <a:rPr lang="en-US" sz="1400" b="1"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QUALITY CONSTRUCTION</a:t>
            </a:r>
          </a:p>
          <a:p>
            <a:endPar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All Impro hardware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is manufactured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to ISO9001:2008 standards using the latest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in automated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surface mount technology.  The Impro brand has become synonymous with high quality hardware suited to all environments. </a:t>
            </a:r>
          </a:p>
        </p:txBody>
      </p:sp>
      <p:sp>
        <p:nvSpPr>
          <p:cNvPr id="3" name="TextBox 2"/>
          <p:cNvSpPr txBox="1"/>
          <p:nvPr/>
        </p:nvSpPr>
        <p:spPr>
          <a:xfrm>
            <a:off x="594172" y="6030589"/>
            <a:ext cx="9505056" cy="846386"/>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All Impro hardware used in </a:t>
            </a:r>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the IXP400i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system comes standard with a 3 year warranty with the </a:t>
            </a:r>
            <a:endPar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endParaRPr>
          </a:p>
          <a:p>
            <a:r>
              <a:rPr lang="en-US" sz="1400" dirty="0" smtClean="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option </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to increase it to 5 years through </a:t>
            </a:r>
            <a:r>
              <a:rPr lang="en-US" sz="1400" dirty="0" err="1">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Impro’s</a:t>
            </a:r>
            <a:r>
              <a:rPr lang="en-US" sz="1400" dirty="0">
                <a:solidFill>
                  <a:schemeClr val="tx1">
                    <a:lumMod val="65000"/>
                    <a:lumOff val="35000"/>
                  </a:schemeClr>
                </a:solidFill>
                <a:latin typeface="Arial" panose="020B0604020202020204" pitchFamily="34" charset="0"/>
                <a:ea typeface="Kozuka Gothic Pro R" pitchFamily="34" charset="-128"/>
                <a:cs typeface="Arial" panose="020B0604020202020204" pitchFamily="34" charset="0"/>
              </a:rPr>
              <a:t> Client Services program.</a:t>
            </a:r>
          </a:p>
          <a:p>
            <a:endParaRPr lang="en-US" dirty="0"/>
          </a:p>
        </p:txBody>
      </p:sp>
      <p:pic>
        <p:nvPicPr>
          <p:cNvPr id="10" name="Picture 9" descr="home.jpg">
            <a:hlinkClick r:id="rId3" action="ppaction://hlinksldjump"/>
          </p:cNvPr>
          <p:cNvPicPr>
            <a:picLocks noChangeAspect="1"/>
          </p:cNvPicPr>
          <p:nvPr/>
        </p:nvPicPr>
        <p:blipFill>
          <a:blip r:embed="rId4" cstate="print"/>
          <a:stretch>
            <a:fillRect/>
          </a:stretch>
        </p:blipFill>
        <p:spPr>
          <a:xfrm>
            <a:off x="8850418" y="548680"/>
            <a:ext cx="1680858" cy="228344"/>
          </a:xfrm>
          <a:prstGeom prst="rect">
            <a:avLst/>
          </a:prstGeom>
        </p:spPr>
      </p:pic>
      <p:pic>
        <p:nvPicPr>
          <p:cNvPr id="11" name="Picture 10">
            <a:hlinkClick r:id="rId3" action="ppaction://hlinksldjump"/>
          </p:cNvPr>
          <p:cNvPicPr>
            <a:picLocks noChangeAspect="1"/>
          </p:cNvPicPr>
          <p:nvPr/>
        </p:nvPicPr>
        <p:blipFill>
          <a:blip r:embed="rId5"/>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02977939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ome.jpg">
            <a:hlinkClick r:id="rId2" action="ppaction://hlinkpres?slideindex=4&amp;slidetitle=PowerPoint Presentation"/>
          </p:cNvPr>
          <p:cNvPicPr>
            <a:picLocks noChangeAspect="1"/>
          </p:cNvPicPr>
          <p:nvPr/>
        </p:nvPicPr>
        <p:blipFill>
          <a:blip r:embed="rId3" cstate="print"/>
          <a:stretch>
            <a:fillRect/>
          </a:stretch>
        </p:blipFill>
        <p:spPr>
          <a:xfrm>
            <a:off x="8850418" y="548680"/>
            <a:ext cx="1680858" cy="228344"/>
          </a:xfrm>
          <a:prstGeom prst="rect">
            <a:avLst/>
          </a:prstGeom>
        </p:spPr>
      </p:pic>
      <p:pic>
        <p:nvPicPr>
          <p:cNvPr id="11" name="Picture 10">
            <a:hlinkClick r:id="rId2" action="ppaction://hlinkpres?slideindex=4&amp;slidetitle=PowerPoint Presentation"/>
          </p:cNvPr>
          <p:cNvPicPr>
            <a:picLocks noChangeAspect="1"/>
          </p:cNvPicPr>
          <p:nvPr/>
        </p:nvPicPr>
        <p:blipFill>
          <a:blip r:embed="rId4"/>
          <a:stretch>
            <a:fillRect/>
          </a:stretch>
        </p:blipFill>
        <p:spPr>
          <a:xfrm>
            <a:off x="9982921" y="505677"/>
            <a:ext cx="264749" cy="234664"/>
          </a:xfrm>
          <a:prstGeom prst="rect">
            <a:avLst/>
          </a:prstGeom>
        </p:spPr>
      </p:pic>
      <p:pic>
        <p:nvPicPr>
          <p:cNvPr id="13" name="Picture 12" descr="integration 220 copy.png"/>
          <p:cNvPicPr>
            <a:picLocks noChangeAspect="1"/>
          </p:cNvPicPr>
          <p:nvPr/>
        </p:nvPicPr>
        <p:blipFill>
          <a:blip r:embed="rId5"/>
          <a:stretch>
            <a:fillRect/>
          </a:stretch>
        </p:blipFill>
        <p:spPr>
          <a:xfrm>
            <a:off x="417478" y="1003385"/>
            <a:ext cx="9929882" cy="5585558"/>
          </a:xfrm>
          <a:prstGeom prst="rect">
            <a:avLst/>
          </a:prstGeom>
        </p:spPr>
      </p:pic>
      <p:sp>
        <p:nvSpPr>
          <p:cNvPr id="15" name="TextBox 14"/>
          <p:cNvSpPr txBox="1"/>
          <p:nvPr/>
        </p:nvSpPr>
        <p:spPr>
          <a:xfrm>
            <a:off x="2250406" y="315913"/>
            <a:ext cx="5832598"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Integration</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pic>
        <p:nvPicPr>
          <p:cNvPr id="16" name="Picture 15" descr="IXP400i Logo.png"/>
          <p:cNvPicPr>
            <a:picLocks noChangeAspect="1"/>
          </p:cNvPicPr>
          <p:nvPr/>
        </p:nvPicPr>
        <p:blipFill>
          <a:blip r:embed="rId6" cstate="print"/>
          <a:stretch>
            <a:fillRect/>
          </a:stretch>
        </p:blipFill>
        <p:spPr>
          <a:xfrm>
            <a:off x="9047848" y="5364807"/>
            <a:ext cx="1340691" cy="2014388"/>
          </a:xfrm>
          <a:prstGeom prst="rect">
            <a:avLst/>
          </a:prstGeom>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6734" y="1410851"/>
            <a:ext cx="8839122" cy="5009588"/>
            <a:chOff x="369855" y="1566054"/>
            <a:chExt cx="9906068" cy="5572164"/>
          </a:xfrm>
        </p:grpSpPr>
        <p:pic>
          <p:nvPicPr>
            <p:cNvPr id="12" name="Picture 11" descr="IXP400i intro 2 copy.png"/>
            <p:cNvPicPr>
              <a:picLocks noChangeAspect="1"/>
            </p:cNvPicPr>
            <p:nvPr/>
          </p:nvPicPr>
          <p:blipFill>
            <a:blip r:embed="rId2" cstate="print"/>
            <a:stretch>
              <a:fillRect/>
            </a:stretch>
          </p:blipFill>
          <p:spPr>
            <a:xfrm>
              <a:off x="369855" y="1566054"/>
              <a:ext cx="9906068" cy="55721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828" y="5967893"/>
              <a:ext cx="3656011" cy="870935"/>
            </a:xfrm>
            <a:prstGeom prst="rect">
              <a:avLst/>
            </a:prstGeom>
          </p:spPr>
        </p:pic>
      </p:grpSp>
      <p:sp>
        <p:nvSpPr>
          <p:cNvPr id="9" name="TextBox 8"/>
          <p:cNvSpPr txBox="1"/>
          <p:nvPr/>
        </p:nvSpPr>
        <p:spPr>
          <a:xfrm>
            <a:off x="1890316" y="315913"/>
            <a:ext cx="4536455" cy="576033"/>
          </a:xfrm>
          <a:prstGeom prst="rect">
            <a:avLst/>
          </a:prstGeom>
          <a:noFill/>
        </p:spPr>
        <p:txBody>
          <a:bodyPr wrap="square" lIns="99543" tIns="49773" rIns="99543" bIns="49773" rtlCol="0">
            <a:spAutoFit/>
          </a:bodyPr>
          <a:lstStyle/>
          <a:p>
            <a:r>
              <a:rPr lang="en-ZA" sz="3090" dirty="0" smtClean="0">
                <a:solidFill>
                  <a:schemeClr val="tx1">
                    <a:lumMod val="65000"/>
                    <a:lumOff val="35000"/>
                  </a:schemeClr>
                </a:solidFill>
                <a:latin typeface="Arial" panose="020B0604020202020204" pitchFamily="34" charset="0"/>
                <a:ea typeface="Kozuka Gothic Pro M" pitchFamily="34" charset="-128"/>
                <a:cs typeface="Arial" panose="020B0604020202020204" pitchFamily="34" charset="0"/>
              </a:rPr>
              <a:t>Parameters</a:t>
            </a:r>
            <a:endParaRPr lang="en-ZA" sz="1400" dirty="0">
              <a:solidFill>
                <a:schemeClr val="tx1">
                  <a:lumMod val="65000"/>
                  <a:lumOff val="35000"/>
                </a:schemeClr>
              </a:solidFill>
              <a:latin typeface="Arial" panose="020B0604020202020204" pitchFamily="34" charset="0"/>
              <a:ea typeface="Kozuka Gothic Pr6N M" pitchFamily="34" charset="-128"/>
              <a:cs typeface="Arial" panose="020B0604020202020204" pitchFamily="34" charset="0"/>
            </a:endParaRPr>
          </a:p>
        </p:txBody>
      </p:sp>
      <p:sp>
        <p:nvSpPr>
          <p:cNvPr id="4" name="TextBox 3"/>
          <p:cNvSpPr txBox="1"/>
          <p:nvPr/>
        </p:nvSpPr>
        <p:spPr>
          <a:xfrm>
            <a:off x="5850756" y="3152270"/>
            <a:ext cx="3825383" cy="3220649"/>
          </a:xfrm>
          <a:prstGeom prst="rect">
            <a:avLst/>
          </a:prstGeom>
          <a:solidFill>
            <a:schemeClr val="bg1"/>
          </a:solidFill>
          <a:effectLst/>
        </p:spPr>
        <p:txBody>
          <a:bodyPr wrap="square" lIns="95782" tIns="47891" rIns="95782" bIns="47891" rtlCol="0">
            <a:spAutoFit/>
          </a:bodyPr>
          <a:lstStyle/>
          <a:p>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smtClean="0">
                <a:solidFill>
                  <a:srgbClr val="669900"/>
                </a:solidFill>
                <a:latin typeface="Arial" panose="020B0604020202020204" pitchFamily="34" charset="0"/>
                <a:cs typeface="Arial" panose="020B0604020202020204" pitchFamily="34" charset="0"/>
              </a:rPr>
              <a:t>300 </a:t>
            </a:r>
            <a:r>
              <a:rPr lang="en-GB" b="1" baseline="30000" dirty="0">
                <a:solidFill>
                  <a:srgbClr val="669900"/>
                </a:solidFill>
                <a:latin typeface="Arial" panose="020B0604020202020204" pitchFamily="34" charset="0"/>
                <a:cs typeface="Arial" panose="020B0604020202020204" pitchFamily="34" charset="0"/>
              </a:rPr>
              <a:t>000 </a:t>
            </a:r>
            <a:r>
              <a:rPr lang="en-GB" baseline="30000" dirty="0" err="1">
                <a:solidFill>
                  <a:schemeClr val="tx1">
                    <a:lumMod val="65000"/>
                    <a:lumOff val="35000"/>
                  </a:schemeClr>
                </a:solidFill>
                <a:latin typeface="Arial" panose="020B0604020202020204" pitchFamily="34" charset="0"/>
                <a:cs typeface="Arial" panose="020B0604020202020204" pitchFamily="34" charset="0"/>
              </a:rPr>
              <a:t>Tagholders</a:t>
            </a:r>
            <a:r>
              <a:rPr lang="en-GB" baseline="30000" dirty="0">
                <a:solidFill>
                  <a:schemeClr val="tx1">
                    <a:lumMod val="65000"/>
                    <a:lumOff val="35000"/>
                  </a:schemeClr>
                </a:solidFill>
                <a:latin typeface="Arial" panose="020B0604020202020204" pitchFamily="34" charset="0"/>
                <a:cs typeface="Arial" panose="020B0604020202020204" pitchFamily="34" charset="0"/>
              </a:rPr>
              <a:t> </a:t>
            </a:r>
          </a:p>
          <a:p>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smtClean="0">
                <a:solidFill>
                  <a:srgbClr val="669900"/>
                </a:solidFill>
                <a:latin typeface="Arial" panose="020B0604020202020204" pitchFamily="34" charset="0"/>
                <a:cs typeface="Arial" panose="020B0604020202020204" pitchFamily="34" charset="0"/>
              </a:rPr>
              <a:t>100 </a:t>
            </a:r>
            <a:r>
              <a:rPr lang="en-GB" b="1" baseline="30000" dirty="0">
                <a:solidFill>
                  <a:srgbClr val="669900"/>
                </a:solidFill>
                <a:latin typeface="Arial" panose="020B0604020202020204" pitchFamily="34" charset="0"/>
                <a:cs typeface="Arial" panose="020B0604020202020204" pitchFamily="34" charset="0"/>
              </a:rPr>
              <a:t>000 </a:t>
            </a:r>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Buffer Transactions</a:t>
            </a:r>
          </a:p>
          <a:p>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sv-SE" baseline="30000" dirty="0" smtClean="0">
                <a:solidFill>
                  <a:schemeClr val="tx1">
                    <a:lumMod val="65000"/>
                    <a:lumOff val="35000"/>
                  </a:schemeClr>
                </a:solidFill>
                <a:latin typeface="Arial" panose="020B0604020202020204" pitchFamily="34" charset="0"/>
                <a:cs typeface="Arial" panose="020B0604020202020204" pitchFamily="34" charset="0"/>
              </a:rPr>
              <a:t>Site</a:t>
            </a:r>
            <a:r>
              <a:rPr lang="en-GB" baseline="30000" dirty="0">
                <a:solidFill>
                  <a:schemeClr val="tx1">
                    <a:lumMod val="65000"/>
                    <a:lumOff val="35000"/>
                  </a:schemeClr>
                </a:solidFill>
                <a:latin typeface="Arial" panose="020B0604020202020204" pitchFamily="34" charset="0"/>
                <a:cs typeface="Arial" panose="020B0604020202020204" pitchFamily="34" charset="0"/>
              </a:rPr>
              <a:t>per System Controller </a:t>
            </a:r>
          </a:p>
          <a:p>
            <a:r>
              <a:rPr lang="sv-SE" baseline="30000" dirty="0">
                <a:solidFill>
                  <a:schemeClr val="tx1">
                    <a:lumMod val="65000"/>
                    <a:lumOff val="35000"/>
                  </a:schemeClr>
                </a:solidFill>
                <a:latin typeface="Arial" panose="020B0604020202020204" pitchFamily="34" charset="0"/>
                <a:cs typeface="Arial" panose="020B0604020202020204" pitchFamily="34" charset="0"/>
              </a:rPr>
              <a:t>•	</a:t>
            </a:r>
            <a:r>
              <a:rPr lang="sv-SE" b="1" baseline="30000" dirty="0">
                <a:solidFill>
                  <a:srgbClr val="669900"/>
                </a:solidFill>
                <a:latin typeface="Arial" panose="020B0604020202020204" pitchFamily="34" charset="0"/>
                <a:cs typeface="Arial" panose="020B0604020202020204" pitchFamily="34" charset="0"/>
              </a:rPr>
              <a:t>1 000 </a:t>
            </a:r>
            <a:r>
              <a:rPr lang="sv-SE" baseline="30000" dirty="0">
                <a:solidFill>
                  <a:schemeClr val="tx1">
                    <a:lumMod val="65000"/>
                    <a:lumOff val="35000"/>
                  </a:schemeClr>
                </a:solidFill>
                <a:latin typeface="Arial" panose="020B0604020202020204" pitchFamily="34" charset="0"/>
                <a:cs typeface="Arial" panose="020B0604020202020204" pitchFamily="34" charset="0"/>
              </a:rPr>
              <a:t>s per System </a:t>
            </a:r>
          </a:p>
          <a:p>
            <a:r>
              <a:rPr lang="sv-SE" baseline="30000" dirty="0">
                <a:solidFill>
                  <a:schemeClr val="tx1">
                    <a:lumMod val="65000"/>
                    <a:lumOff val="35000"/>
                  </a:schemeClr>
                </a:solidFill>
                <a:latin typeface="Arial" panose="020B0604020202020204" pitchFamily="34" charset="0"/>
                <a:cs typeface="Arial" panose="020B0604020202020204" pitchFamily="34" charset="0"/>
              </a:rPr>
              <a:t>•	</a:t>
            </a:r>
            <a:r>
              <a:rPr lang="sv-SE" b="1" baseline="30000" dirty="0" smtClean="0">
                <a:solidFill>
                  <a:srgbClr val="669900"/>
                </a:solidFill>
                <a:latin typeface="Arial" panose="020B0604020202020204" pitchFamily="34" charset="0"/>
                <a:cs typeface="Arial" panose="020B0604020202020204" pitchFamily="34" charset="0"/>
              </a:rPr>
              <a:t>64 </a:t>
            </a:r>
            <a:r>
              <a:rPr lang="sv-SE" baseline="30000" dirty="0">
                <a:solidFill>
                  <a:schemeClr val="tx1">
                    <a:lumMod val="65000"/>
                    <a:lumOff val="35000"/>
                  </a:schemeClr>
                </a:solidFill>
                <a:latin typeface="Arial" panose="020B0604020202020204" pitchFamily="34" charset="0"/>
                <a:cs typeface="Arial" panose="020B0604020202020204" pitchFamily="34" charset="0"/>
              </a:rPr>
              <a:t>System Controllers per Site </a:t>
            </a:r>
          </a:p>
          <a:p>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a:solidFill>
                  <a:srgbClr val="669900"/>
                </a:solidFill>
                <a:latin typeface="Arial" panose="020B0604020202020204" pitchFamily="34" charset="0"/>
                <a:cs typeface="Arial" panose="020B0604020202020204" pitchFamily="34" charset="0"/>
              </a:rPr>
              <a:t>32</a:t>
            </a:r>
            <a:r>
              <a:rPr lang="en-GB" baseline="30000" dirty="0">
                <a:solidFill>
                  <a:schemeClr val="tx1">
                    <a:lumMod val="65000"/>
                    <a:lumOff val="35000"/>
                  </a:schemeClr>
                </a:solidFill>
                <a:latin typeface="Arial" panose="020B0604020202020204" pitchFamily="34" charset="0"/>
                <a:cs typeface="Arial" panose="020B0604020202020204" pitchFamily="34" charset="0"/>
              </a:rPr>
              <a:t>  Doors per System </a:t>
            </a:r>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Controller </a:t>
            </a:r>
            <a:endParaRPr lang="en-GB" baseline="30000" dirty="0">
              <a:solidFill>
                <a:schemeClr val="tx1">
                  <a:lumMod val="65000"/>
                  <a:lumOff val="35000"/>
                </a:schemeClr>
              </a:solidFill>
              <a:latin typeface="Arial" panose="020B0604020202020204" pitchFamily="34" charset="0"/>
              <a:cs typeface="Arial" panose="020B0604020202020204" pitchFamily="34" charset="0"/>
            </a:endParaRPr>
          </a:p>
          <a:p>
            <a:r>
              <a:rPr lang="en-US" baseline="30000" dirty="0">
                <a:solidFill>
                  <a:schemeClr val="tx1">
                    <a:lumMod val="65000"/>
                    <a:lumOff val="35000"/>
                  </a:schemeClr>
                </a:solidFill>
                <a:latin typeface="Arial" panose="020B0604020202020204" pitchFamily="34" charset="0"/>
                <a:cs typeface="Arial" panose="020B0604020202020204" pitchFamily="34" charset="0"/>
              </a:rPr>
              <a:t>•	</a:t>
            </a:r>
            <a:r>
              <a:rPr lang="en-US" b="1" baseline="30000" dirty="0">
                <a:solidFill>
                  <a:srgbClr val="669900"/>
                </a:solidFill>
                <a:latin typeface="Arial" panose="020B0604020202020204" pitchFamily="34" charset="0"/>
                <a:cs typeface="Arial" panose="020B0604020202020204" pitchFamily="34" charset="0"/>
              </a:rPr>
              <a:t>3 000 </a:t>
            </a:r>
            <a:r>
              <a:rPr lang="en-US" baseline="30000" dirty="0">
                <a:solidFill>
                  <a:schemeClr val="tx1">
                    <a:lumMod val="65000"/>
                    <a:lumOff val="35000"/>
                  </a:schemeClr>
                </a:solidFill>
                <a:latin typeface="Arial" panose="020B0604020202020204" pitchFamily="34" charset="0"/>
                <a:cs typeface="Arial" panose="020B0604020202020204" pitchFamily="34" charset="0"/>
              </a:rPr>
              <a:t>anti-pass back doors </a:t>
            </a:r>
            <a:r>
              <a:rPr lang="en-US" baseline="30000" dirty="0" smtClean="0">
                <a:solidFill>
                  <a:schemeClr val="tx1">
                    <a:lumMod val="65000"/>
                    <a:lumOff val="35000"/>
                  </a:schemeClr>
                </a:solidFill>
                <a:latin typeface="Arial" panose="020B0604020202020204" pitchFamily="34" charset="0"/>
                <a:cs typeface="Arial" panose="020B0604020202020204" pitchFamily="34" charset="0"/>
              </a:rPr>
              <a:t/>
            </a:r>
            <a:br>
              <a:rPr lang="en-US" baseline="30000" dirty="0" smtClean="0">
                <a:solidFill>
                  <a:schemeClr val="tx1">
                    <a:lumMod val="65000"/>
                    <a:lumOff val="35000"/>
                  </a:schemeClr>
                </a:solidFill>
                <a:latin typeface="Arial" panose="020B0604020202020204" pitchFamily="34" charset="0"/>
                <a:cs typeface="Arial" panose="020B0604020202020204" pitchFamily="34" charset="0"/>
              </a:rPr>
            </a:br>
            <a:r>
              <a:rPr lang="en-US" baseline="30000" dirty="0" smtClean="0">
                <a:solidFill>
                  <a:schemeClr val="tx1">
                    <a:lumMod val="65000"/>
                    <a:lumOff val="35000"/>
                  </a:schemeClr>
                </a:solidFill>
                <a:latin typeface="Arial" panose="020B0604020202020204" pitchFamily="34" charset="0"/>
                <a:cs typeface="Arial" panose="020B0604020202020204" pitchFamily="34" charset="0"/>
              </a:rPr>
              <a:t>	per Site </a:t>
            </a:r>
            <a:endParaRPr lang="en-US" baseline="30000" dirty="0">
              <a:solidFill>
                <a:schemeClr val="tx1">
                  <a:lumMod val="65000"/>
                  <a:lumOff val="35000"/>
                </a:schemeClr>
              </a:solidFill>
              <a:latin typeface="Arial" panose="020B0604020202020204" pitchFamily="34" charset="0"/>
              <a:cs typeface="Arial" panose="020B0604020202020204" pitchFamily="34" charset="0"/>
            </a:endParaRPr>
          </a:p>
          <a:p>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a:solidFill>
                  <a:srgbClr val="669900"/>
                </a:solidFill>
                <a:latin typeface="Arial" panose="020B0604020202020204" pitchFamily="34" charset="0"/>
                <a:cs typeface="Arial" panose="020B0604020202020204" pitchFamily="34" charset="0"/>
              </a:rPr>
              <a:t>300</a:t>
            </a:r>
            <a:r>
              <a:rPr lang="en-GB" baseline="30000" dirty="0">
                <a:solidFill>
                  <a:schemeClr val="tx1">
                    <a:lumMod val="65000"/>
                    <a:lumOff val="35000"/>
                  </a:schemeClr>
                </a:solidFill>
                <a:latin typeface="Arial" panose="020B0604020202020204" pitchFamily="34" charset="0"/>
                <a:cs typeface="Arial" panose="020B0604020202020204" pitchFamily="34" charset="0"/>
              </a:rPr>
              <a:t> Time Triggered Actions</a:t>
            </a:r>
          </a:p>
          <a:p>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a:solidFill>
                  <a:srgbClr val="669900"/>
                </a:solidFill>
                <a:latin typeface="Arial" panose="020B0604020202020204" pitchFamily="34" charset="0"/>
                <a:cs typeface="Arial" panose="020B0604020202020204" pitchFamily="34" charset="0"/>
              </a:rPr>
              <a:t>10</a:t>
            </a:r>
            <a:r>
              <a:rPr lang="en-GB" baseline="30000" dirty="0">
                <a:solidFill>
                  <a:schemeClr val="tx1">
                    <a:lumMod val="65000"/>
                    <a:lumOff val="35000"/>
                  </a:schemeClr>
                </a:solidFill>
                <a:latin typeface="Arial" panose="020B0604020202020204" pitchFamily="34" charset="0"/>
                <a:cs typeface="Arial" panose="020B0604020202020204" pitchFamily="34" charset="0"/>
              </a:rPr>
              <a:t> Tags per Person</a:t>
            </a:r>
          </a:p>
          <a:p>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a:solidFill>
                  <a:srgbClr val="669900"/>
                </a:solidFill>
                <a:latin typeface="Arial" panose="020B0604020202020204" pitchFamily="34" charset="0"/>
                <a:cs typeface="Arial" panose="020B0604020202020204" pitchFamily="34" charset="0"/>
              </a:rPr>
              <a:t>64</a:t>
            </a:r>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aseline="30000" dirty="0" err="1">
                <a:solidFill>
                  <a:schemeClr val="tx1">
                    <a:lumMod val="65000"/>
                    <a:lumOff val="35000"/>
                  </a:schemeClr>
                </a:solidFill>
                <a:latin typeface="Arial" panose="020B0604020202020204" pitchFamily="34" charset="0"/>
                <a:cs typeface="Arial" panose="020B0604020202020204" pitchFamily="34" charset="0"/>
              </a:rPr>
              <a:t>Tagholder</a:t>
            </a:r>
            <a:r>
              <a:rPr lang="en-GB" baseline="30000" dirty="0">
                <a:solidFill>
                  <a:schemeClr val="tx1">
                    <a:lumMod val="65000"/>
                    <a:lumOff val="35000"/>
                  </a:schemeClr>
                </a:solidFill>
                <a:latin typeface="Arial" panose="020B0604020202020204" pitchFamily="34" charset="0"/>
                <a:cs typeface="Arial" panose="020B0604020202020204" pitchFamily="34" charset="0"/>
              </a:rPr>
              <a:t> Access Groups</a:t>
            </a:r>
          </a:p>
          <a:p>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a:solidFill>
                  <a:srgbClr val="669900"/>
                </a:solidFill>
                <a:latin typeface="Arial" panose="020B0604020202020204" pitchFamily="34" charset="0"/>
                <a:cs typeface="Arial" panose="020B0604020202020204" pitchFamily="34" charset="0"/>
              </a:rPr>
              <a:t>8</a:t>
            </a:r>
            <a:r>
              <a:rPr lang="en-GB" baseline="30000" dirty="0">
                <a:solidFill>
                  <a:schemeClr val="tx1">
                    <a:lumMod val="65000"/>
                    <a:lumOff val="35000"/>
                  </a:schemeClr>
                </a:solidFill>
                <a:latin typeface="Arial" panose="020B0604020202020204" pitchFamily="34" charset="0"/>
                <a:cs typeface="Arial" panose="020B0604020202020204" pitchFamily="34" charset="0"/>
              </a:rPr>
              <a:t> Elevator / </a:t>
            </a:r>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Lifts</a:t>
            </a:r>
            <a:br>
              <a:rPr lang="en-GB" baseline="30000" dirty="0" smtClean="0">
                <a:solidFill>
                  <a:schemeClr val="tx1">
                    <a:lumMod val="65000"/>
                    <a:lumOff val="35000"/>
                  </a:schemeClr>
                </a:solidFill>
                <a:latin typeface="Arial" panose="020B0604020202020204" pitchFamily="34" charset="0"/>
                <a:cs typeface="Arial" panose="020B0604020202020204" pitchFamily="34" charset="0"/>
              </a:rPr>
            </a:br>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a:t>
            </a:r>
            <a:r>
              <a:rPr lang="en-GB" baseline="30000" dirty="0">
                <a:solidFill>
                  <a:schemeClr val="tx1">
                    <a:lumMod val="65000"/>
                    <a:lumOff val="35000"/>
                  </a:schemeClr>
                </a:solidFill>
                <a:latin typeface="Arial" panose="020B0604020202020204" pitchFamily="34" charset="0"/>
                <a:cs typeface="Arial" panose="020B0604020202020204" pitchFamily="34" charset="0"/>
              </a:rPr>
              <a:t>	</a:t>
            </a:r>
            <a:r>
              <a:rPr lang="en-GB" b="1" baseline="30000" dirty="0">
                <a:solidFill>
                  <a:srgbClr val="669900"/>
                </a:solidFill>
                <a:latin typeface="Arial" panose="020B0604020202020204" pitchFamily="34" charset="0"/>
                <a:cs typeface="Arial" panose="020B0604020202020204" pitchFamily="34" charset="0"/>
              </a:rPr>
              <a:t>32</a:t>
            </a:r>
            <a:r>
              <a:rPr lang="en-GB" baseline="30000" dirty="0">
                <a:solidFill>
                  <a:schemeClr val="tx1">
                    <a:lumMod val="65000"/>
                    <a:lumOff val="35000"/>
                  </a:schemeClr>
                </a:solidFill>
                <a:latin typeface="Arial" panose="020B0604020202020204" pitchFamily="34" charset="0"/>
                <a:cs typeface="Arial" panose="020B0604020202020204" pitchFamily="34" charset="0"/>
              </a:rPr>
              <a:t> Elevator / Lifts – </a:t>
            </a:r>
            <a:r>
              <a:rPr lang="en-GB" baseline="30000" dirty="0" smtClean="0">
                <a:solidFill>
                  <a:schemeClr val="tx1">
                    <a:lumMod val="65000"/>
                    <a:lumOff val="35000"/>
                  </a:schemeClr>
                </a:solidFill>
                <a:latin typeface="Arial" panose="020B0604020202020204" pitchFamily="34" charset="0"/>
                <a:cs typeface="Arial" panose="020B0604020202020204" pitchFamily="34" charset="0"/>
              </a:rPr>
              <a:t>Floors</a:t>
            </a:r>
          </a:p>
          <a:p>
            <a:endParaRPr lang="en-US" dirty="0">
              <a:solidFill>
                <a:schemeClr val="tx1">
                  <a:lumMod val="65000"/>
                  <a:lumOff val="35000"/>
                </a:schemeClr>
              </a:solidFill>
              <a:latin typeface="Arial" panose="020B0604020202020204" pitchFamily="34" charset="0"/>
              <a:ea typeface="Kozuka Gothic Pro M"/>
              <a:cs typeface="Arial" panose="020B0604020202020204" pitchFamily="34" charset="0"/>
            </a:endParaRPr>
          </a:p>
        </p:txBody>
      </p:sp>
      <p:pic>
        <p:nvPicPr>
          <p:cNvPr id="10" name="Picture 9" descr="IXP400i Logo.png"/>
          <p:cNvPicPr>
            <a:picLocks noChangeAspect="1"/>
          </p:cNvPicPr>
          <p:nvPr/>
        </p:nvPicPr>
        <p:blipFill>
          <a:blip r:embed="rId4" cstate="print"/>
          <a:stretch>
            <a:fillRect/>
          </a:stretch>
        </p:blipFill>
        <p:spPr>
          <a:xfrm>
            <a:off x="9047848" y="5364807"/>
            <a:ext cx="1340691" cy="2014388"/>
          </a:xfrm>
          <a:prstGeom prst="rect">
            <a:avLst/>
          </a:prstGeom>
        </p:spPr>
      </p:pic>
      <p:pic>
        <p:nvPicPr>
          <p:cNvPr id="11" name="Picture 10" descr="home.jpg">
            <a:hlinkClick r:id="rId5" action="ppaction://hlinksldjump"/>
          </p:cNvPr>
          <p:cNvPicPr>
            <a:picLocks noChangeAspect="1"/>
          </p:cNvPicPr>
          <p:nvPr/>
        </p:nvPicPr>
        <p:blipFill>
          <a:blip r:embed="rId6" cstate="print"/>
          <a:stretch>
            <a:fillRect/>
          </a:stretch>
        </p:blipFill>
        <p:spPr>
          <a:xfrm>
            <a:off x="8850418" y="548680"/>
            <a:ext cx="1680858" cy="228344"/>
          </a:xfrm>
          <a:prstGeom prst="rect">
            <a:avLst/>
          </a:prstGeom>
        </p:spPr>
      </p:pic>
      <p:pic>
        <p:nvPicPr>
          <p:cNvPr id="13" name="Picture 12">
            <a:hlinkClick r:id="rId5" action="ppaction://hlinksldjump"/>
          </p:cNvPr>
          <p:cNvPicPr>
            <a:picLocks noChangeAspect="1"/>
          </p:cNvPicPr>
          <p:nvPr/>
        </p:nvPicPr>
        <p:blipFill>
          <a:blip r:embed="rId7"/>
          <a:stretch>
            <a:fillRect/>
          </a:stretch>
        </p:blipFill>
        <p:spPr>
          <a:xfrm>
            <a:off x="9982921" y="505677"/>
            <a:ext cx="264749" cy="234664"/>
          </a:xfrm>
          <a:prstGeom prst="rect">
            <a:avLst/>
          </a:prstGeom>
        </p:spPr>
      </p:pic>
    </p:spTree>
    <p:extLst>
      <p:ext uri="{BB962C8B-B14F-4D97-AF65-F5344CB8AC3E}">
        <p14:creationId xmlns:p14="http://schemas.microsoft.com/office/powerpoint/2010/main" val="268529472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effectLst>
          <a:outerShdw blurRad="50800" dist="38100" dir="8100000" algn="tr" rotWithShape="0">
            <a:prstClr val="black">
              <a:alpha val="40000"/>
            </a:prstClr>
          </a:outerShdw>
        </a:effectLst>
      </a:spPr>
      <a:bodyPr wrap="square" lIns="95782" tIns="47891" rIns="95782" bIns="47891">
        <a:spAutoFit/>
      </a:bodyPr>
      <a:lstStyle>
        <a:defPPr fontAlgn="auto">
          <a:lnSpc>
            <a:spcPct val="200000"/>
          </a:lnSpc>
          <a:spcBef>
            <a:spcPts val="0"/>
          </a:spcBef>
          <a:spcAft>
            <a:spcPts val="0"/>
          </a:spcAft>
          <a:buFont typeface="Arial" pitchFamily="34" charset="0"/>
          <a:buChar char="•"/>
          <a:defRPr dirty="0">
            <a:latin typeface="Kozuka Gothic Pro M" pitchFamily="34" charset="-128"/>
            <a:ea typeface="Kozuka Gothic Pro M"/>
            <a:cs typeface="+mn-cs"/>
          </a:defRPr>
        </a:defPPr>
      </a:lstStyle>
    </a:tx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effectLst>
          <a:outerShdw blurRad="50800" dist="38100" dir="8100000" algn="tr" rotWithShape="0">
            <a:prstClr val="black">
              <a:alpha val="40000"/>
            </a:prstClr>
          </a:outerShdw>
        </a:effectLst>
      </a:spPr>
      <a:bodyPr wrap="square" lIns="95782" tIns="47891" rIns="95782" bIns="47891">
        <a:spAutoFit/>
      </a:bodyPr>
      <a:lstStyle>
        <a:defPPr fontAlgn="auto">
          <a:lnSpc>
            <a:spcPct val="200000"/>
          </a:lnSpc>
          <a:spcBef>
            <a:spcPts val="0"/>
          </a:spcBef>
          <a:spcAft>
            <a:spcPts val="0"/>
          </a:spcAft>
          <a:buFont typeface="Arial" pitchFamily="34" charset="0"/>
          <a:buChar char="•"/>
          <a:defRPr dirty="0">
            <a:latin typeface="Kozuka Gothic Pro M" pitchFamily="34" charset="-128"/>
            <a:ea typeface="Kozuka Gothic Pro M"/>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32666</TotalTime>
  <Words>1227</Words>
  <Application>Microsoft Office PowerPoint</Application>
  <PresentationFormat>Custom</PresentationFormat>
  <Paragraphs>398</Paragraphs>
  <Slides>22</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Kozuka Gothic Pr6N M</vt:lpstr>
      <vt:lpstr>Kozuka Gothic Pro M</vt:lpstr>
      <vt:lpstr>Kozuka Gothic Pro R</vt:lpstr>
      <vt:lpstr>Arial</vt:lpstr>
      <vt:lpstr>Calibri</vt:lpstr>
      <vt:lpstr>HelveticaNeueLT Std</vt:lpstr>
      <vt:lpstr>Times New Roman</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East</dc:creator>
  <cp:lastModifiedBy>Cheryl Powell</cp:lastModifiedBy>
  <cp:revision>2070</cp:revision>
  <cp:lastPrinted>2012-01-04T17:59:29Z</cp:lastPrinted>
  <dcterms:created xsi:type="dcterms:W3CDTF">2009-07-10T11:26:29Z</dcterms:created>
  <dcterms:modified xsi:type="dcterms:W3CDTF">2015-02-13T08:35:38Z</dcterms:modified>
</cp:coreProperties>
</file>